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1" r:id="rId2"/>
    <p:sldId id="259" r:id="rId3"/>
    <p:sldId id="277" r:id="rId4"/>
    <p:sldId id="276" r:id="rId5"/>
    <p:sldId id="275" r:id="rId6"/>
    <p:sldId id="274" r:id="rId7"/>
    <p:sldId id="273" r:id="rId8"/>
    <p:sldId id="272" r:id="rId9"/>
    <p:sldId id="271" r:id="rId10"/>
    <p:sldId id="270" r:id="rId11"/>
    <p:sldId id="269" r:id="rId12"/>
    <p:sldId id="268" r:id="rId13"/>
    <p:sldId id="267" r:id="rId14"/>
    <p:sldId id="266" r:id="rId15"/>
    <p:sldId id="265" r:id="rId16"/>
    <p:sldId id="262" r:id="rId17"/>
    <p:sldId id="279" r:id="rId18"/>
    <p:sldId id="264" r:id="rId19"/>
    <p:sldId id="278" r:id="rId2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97"/>
  </p:normalViewPr>
  <p:slideViewPr>
    <p:cSldViewPr>
      <p:cViewPr varScale="1">
        <p:scale>
          <a:sx n="108" d="100"/>
          <a:sy n="108" d="100"/>
        </p:scale>
        <p:origin x="1760" y="1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E92F64B3-A562-4331-A5DF-6CDD00D9B5D2}" type="datetimeFigureOut">
              <a:rPr lang="en-US"/>
              <a:pPr>
                <a:defRPr/>
              </a:pPr>
              <a:t>4/3/25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529F619-1DF0-45F6-AB7B-8727220DE357}"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C1E42DDE-A4E8-4970-A19F-660AA2919063}" type="datetimeFigureOut">
              <a:rPr lang="en-US"/>
              <a:pPr>
                <a:defRPr/>
              </a:pPr>
              <a:t>4/3/25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9E87076-7C15-4890-A921-7F4D00BCCA23}"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058A0023-4989-4A1D-9758-34AF9149A3D4}" type="datetimeFigureOut">
              <a:rPr lang="en-US"/>
              <a:pPr>
                <a:defRPr/>
              </a:pPr>
              <a:t>4/3/25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3ED0AC8-6F77-4FD4-866C-920DAC6E943B}"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A161B03B-916B-4FF7-BC92-81D9A03519E4}" type="datetimeFigureOut">
              <a:rPr lang="en-US"/>
              <a:pPr>
                <a:defRPr/>
              </a:pPr>
              <a:t>4/3/25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928F211-7C9F-42A1-AED8-8D7D7BC88545}"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38D9B444-5946-4937-AEA3-B61732A90EB1}" type="datetimeFigureOut">
              <a:rPr lang="en-US"/>
              <a:pPr>
                <a:defRPr/>
              </a:pPr>
              <a:t>4/3/25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602E430-A6A4-4B40-A565-AAD7359286F0}"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AE3B4064-FDB1-4E94-9384-F98D3A124549}" type="datetimeFigureOut">
              <a:rPr lang="en-US"/>
              <a:pPr>
                <a:defRPr/>
              </a:pPr>
              <a:t>4/3/25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B853D8B-819C-44E0-A467-D83B99C4A40F}"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D6EC929C-7F33-4B1F-9FF9-650D66F3135F}" type="datetimeFigureOut">
              <a:rPr lang="en-US"/>
              <a:pPr>
                <a:defRPr/>
              </a:pPr>
              <a:t>4/3/25</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219BA11C-1D5E-488B-AB71-E8E35ABD73BA}"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29AD3990-10BC-4056-B8E1-21779FEE93DE}" type="datetimeFigureOut">
              <a:rPr lang="en-US"/>
              <a:pPr>
                <a:defRPr/>
              </a:pPr>
              <a:t>4/3/25</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BB593567-BA47-48BE-8A9E-F615894C7A6C}"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8760BDCD-AB08-4934-A2EA-ED1F9BA336D3}" type="datetimeFigureOut">
              <a:rPr lang="en-US"/>
              <a:pPr>
                <a:defRPr/>
              </a:pPr>
              <a:t>4/3/25</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F2EE995A-5D4D-4EA6-A753-61DA485E05C9}"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83E7C2D1-097A-4C17-BC84-7CE463D5ABFA}" type="datetimeFigureOut">
              <a:rPr lang="en-US"/>
              <a:pPr>
                <a:defRPr/>
              </a:pPr>
              <a:t>4/3/25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7C5A56CB-12E6-4A74-A5DC-36689390F634}"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CDD05174-C0BA-40C2-951B-C54F4908370F}" type="datetimeFigureOut">
              <a:rPr lang="en-US"/>
              <a:pPr>
                <a:defRPr/>
              </a:pPr>
              <a:t>4/3/25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78FF61A-E239-4481-BD01-5FDD0E56381F}"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D5CD7BB4-9597-4D20-9EBF-FDF87EA38111}" type="datetimeFigureOut">
              <a:rPr lang="en-US"/>
              <a:pPr>
                <a:defRPr/>
              </a:pPr>
              <a:t>4/3/25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smtClean="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99453658-17E3-41B2-90C0-76D4420134C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izionist.org/NA" TargetMode="Externa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hyperlink" Target="http://www.izionist.org/NA" TargetMode="External"/><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11.xml.rels><?xml version="1.0" encoding="UTF-8" standalone="yes"?>
<Relationships xmlns="http://schemas.openxmlformats.org/package/2006/relationships"><Relationship Id="rId3" Type="http://schemas.openxmlformats.org/officeDocument/2006/relationships/hyperlink" Target="http://www.izionist.org/NA" TargetMode="External"/><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12.xml.rels><?xml version="1.0" encoding="UTF-8" standalone="yes"?>
<Relationships xmlns="http://schemas.openxmlformats.org/package/2006/relationships"><Relationship Id="rId3" Type="http://schemas.openxmlformats.org/officeDocument/2006/relationships/hyperlink" Target="http://www.izionist.org/NA" TargetMode="External"/><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13.xml.rels><?xml version="1.0" encoding="UTF-8" standalone="yes"?>
<Relationships xmlns="http://schemas.openxmlformats.org/package/2006/relationships"><Relationship Id="rId3" Type="http://schemas.openxmlformats.org/officeDocument/2006/relationships/hyperlink" Target="http://www.izionist.org/NA" TargetMode="External"/><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7.jpeg"/><Relationship Id="rId4" Type="http://schemas.openxmlformats.org/officeDocument/2006/relationships/image" Target="../media/image2.jpeg"/></Relationships>
</file>

<file path=ppt/slides/_rels/slide14.xml.rels><?xml version="1.0" encoding="UTF-8" standalone="yes"?>
<Relationships xmlns="http://schemas.openxmlformats.org/package/2006/relationships"><Relationship Id="rId3" Type="http://schemas.openxmlformats.org/officeDocument/2006/relationships/hyperlink" Target="http://www.izionist.org/NA" TargetMode="External"/><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15.xml.rels><?xml version="1.0" encoding="UTF-8" standalone="yes"?>
<Relationships xmlns="http://schemas.openxmlformats.org/package/2006/relationships"><Relationship Id="rId3" Type="http://schemas.openxmlformats.org/officeDocument/2006/relationships/hyperlink" Target="http://www.izionist.org/NA" TargetMode="External"/><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16.xml.rels><?xml version="1.0" encoding="UTF-8" standalone="yes"?>
<Relationships xmlns="http://schemas.openxmlformats.org/package/2006/relationships"><Relationship Id="rId3" Type="http://schemas.openxmlformats.org/officeDocument/2006/relationships/hyperlink" Target="http://www.izionist.org/NA" TargetMode="External"/><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17.xml.rels><?xml version="1.0" encoding="UTF-8" standalone="yes"?>
<Relationships xmlns="http://schemas.openxmlformats.org/package/2006/relationships"><Relationship Id="rId3" Type="http://schemas.openxmlformats.org/officeDocument/2006/relationships/hyperlink" Target="http://www.izionist.org/NA" TargetMode="External"/><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18.xml.rels><?xml version="1.0" encoding="UTF-8" standalone="yes"?>
<Relationships xmlns="http://schemas.openxmlformats.org/package/2006/relationships"><Relationship Id="rId3" Type="http://schemas.openxmlformats.org/officeDocument/2006/relationships/hyperlink" Target="http://www.izionist.org/NA" TargetMode="External"/><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19.xml.rels><?xml version="1.0" encoding="UTF-8" standalone="yes"?>
<Relationships xmlns="http://schemas.openxmlformats.org/package/2006/relationships"><Relationship Id="rId3" Type="http://schemas.openxmlformats.org/officeDocument/2006/relationships/hyperlink" Target="http://www.izionist.org/NA" TargetMode="External"/><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hyperlink" Target="http://www.izionist.org/NA" TargetMode="External"/><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5.jpeg"/><Relationship Id="rId1" Type="http://schemas.openxmlformats.org/officeDocument/2006/relationships/slideLayout" Target="../slideLayouts/slideLayout2.xml"/><Relationship Id="rId5" Type="http://schemas.openxmlformats.org/officeDocument/2006/relationships/image" Target="../media/image2.jpeg"/><Relationship Id="rId4" Type="http://schemas.openxmlformats.org/officeDocument/2006/relationships/hyperlink" Target="http://www.izionist.org/NA"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www.izionist.org/NA" TargetMode="External"/><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image" Target="../media/image2.jpeg"/></Relationships>
</file>

<file path=ppt/slides/_rels/slide5.xml.rels><?xml version="1.0" encoding="UTF-8" standalone="yes"?>
<Relationships xmlns="http://schemas.openxmlformats.org/package/2006/relationships"><Relationship Id="rId3" Type="http://schemas.openxmlformats.org/officeDocument/2006/relationships/hyperlink" Target="http://www.izionist.org/NA" TargetMode="External"/><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6.xml.rels><?xml version="1.0" encoding="UTF-8" standalone="yes"?>
<Relationships xmlns="http://schemas.openxmlformats.org/package/2006/relationships"><Relationship Id="rId3" Type="http://schemas.openxmlformats.org/officeDocument/2006/relationships/hyperlink" Target="http://www.izionist.org/NA" TargetMode="External"/><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7.xml.rels><?xml version="1.0" encoding="UTF-8" standalone="yes"?>
<Relationships xmlns="http://schemas.openxmlformats.org/package/2006/relationships"><Relationship Id="rId3" Type="http://schemas.openxmlformats.org/officeDocument/2006/relationships/hyperlink" Target="http://www.izionist.org/NA" TargetMode="External"/><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8.xml.rels><?xml version="1.0" encoding="UTF-8" standalone="yes"?>
<Relationships xmlns="http://schemas.openxmlformats.org/package/2006/relationships"><Relationship Id="rId3" Type="http://schemas.openxmlformats.org/officeDocument/2006/relationships/hyperlink" Target="http://www.izionist.org/NA" TargetMode="External"/><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9.xml.rels><?xml version="1.0" encoding="UTF-8" standalone="yes"?>
<Relationships xmlns="http://schemas.openxmlformats.org/package/2006/relationships"><Relationship Id="rId3" Type="http://schemas.openxmlformats.org/officeDocument/2006/relationships/hyperlink" Target="http://www.izionist.org/NA" TargetMode="External"/><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srcRect/>
          <a:stretch>
            <a:fillRect/>
          </a:stretch>
        </p:blipFill>
        <p:spPr bwMode="auto">
          <a:xfrm>
            <a:off x="0" y="0"/>
            <a:ext cx="9124950" cy="990600"/>
          </a:xfrm>
          <a:prstGeom prst="rect">
            <a:avLst/>
          </a:prstGeom>
          <a:noFill/>
          <a:ln w="9525">
            <a:noFill/>
            <a:miter lim="800000"/>
            <a:headEnd/>
            <a:tailEnd/>
          </a:ln>
        </p:spPr>
      </p:pic>
      <p:sp>
        <p:nvSpPr>
          <p:cNvPr id="7" name="TextBox 6"/>
          <p:cNvSpPr txBox="1"/>
          <p:nvPr/>
        </p:nvSpPr>
        <p:spPr>
          <a:xfrm>
            <a:off x="152400" y="6335713"/>
            <a:ext cx="2743200" cy="585787"/>
          </a:xfrm>
          <a:prstGeom prst="rect">
            <a:avLst/>
          </a:prstGeom>
          <a:noFill/>
        </p:spPr>
        <p:txBody>
          <a:bodyPr>
            <a:spAutoFit/>
          </a:bodyPr>
          <a:lstStyle/>
          <a:p>
            <a:pPr algn="ctr" fontAlgn="auto">
              <a:spcBef>
                <a:spcPts val="0"/>
              </a:spcBef>
              <a:spcAft>
                <a:spcPts val="0"/>
              </a:spcAft>
              <a:defRPr/>
            </a:pPr>
            <a:r>
              <a:rPr lang="en-US" sz="800" b="1" dirty="0">
                <a:solidFill>
                  <a:schemeClr val="accent1">
                    <a:lumMod val="50000"/>
                  </a:schemeClr>
                </a:solidFill>
                <a:effectLst>
                  <a:outerShdw blurRad="38100" dist="38100" dir="2700000" algn="tl">
                    <a:srgbClr val="000000">
                      <a:alpha val="43137"/>
                    </a:srgbClr>
                  </a:outerShdw>
                </a:effectLst>
                <a:latin typeface="+mn-lt"/>
                <a:cs typeface="+mn-cs"/>
              </a:rPr>
              <a:t>Department for Diaspora Activities </a:t>
            </a:r>
            <a:r>
              <a:rPr lang="he-IL" sz="800" b="1" dirty="0">
                <a:solidFill>
                  <a:schemeClr val="accent1">
                    <a:lumMod val="50000"/>
                  </a:schemeClr>
                </a:solidFill>
                <a:effectLst>
                  <a:outerShdw blurRad="38100" dist="38100" dir="2700000" algn="tl">
                    <a:srgbClr val="000000">
                      <a:alpha val="43137"/>
                    </a:srgbClr>
                  </a:outerShdw>
                </a:effectLst>
                <a:latin typeface="+mn-lt"/>
                <a:cs typeface="+mn-cs"/>
              </a:rPr>
              <a:t>-</a:t>
            </a:r>
            <a:r>
              <a:rPr lang="en-US" sz="800" b="1" dirty="0">
                <a:solidFill>
                  <a:schemeClr val="accent1">
                    <a:lumMod val="50000"/>
                  </a:schemeClr>
                </a:solidFill>
                <a:effectLst>
                  <a:outerShdw blurRad="38100" dist="38100" dir="2700000" algn="tl">
                    <a:srgbClr val="000000">
                      <a:alpha val="43137"/>
                    </a:srgbClr>
                  </a:outerShdw>
                </a:effectLst>
                <a:latin typeface="+mn-lt"/>
                <a:cs typeface="+mn-cs"/>
              </a:rPr>
              <a:t>North America       </a:t>
            </a:r>
          </a:p>
          <a:p>
            <a:pPr algn="ctr" fontAlgn="auto">
              <a:spcBef>
                <a:spcPts val="0"/>
              </a:spcBef>
              <a:spcAft>
                <a:spcPts val="0"/>
              </a:spcAft>
              <a:defRPr/>
            </a:pPr>
            <a:r>
              <a:rPr lang="he-IL" sz="800" b="1" dirty="0">
                <a:solidFill>
                  <a:schemeClr val="accent1">
                    <a:lumMod val="50000"/>
                  </a:schemeClr>
                </a:solidFill>
                <a:effectLst>
                  <a:outerShdw blurRad="38100" dist="38100" dir="2700000" algn="tl">
                    <a:srgbClr val="000000">
                      <a:alpha val="43137"/>
                    </a:srgbClr>
                  </a:outerShdw>
                </a:effectLst>
                <a:latin typeface="+mn-lt"/>
                <a:cs typeface="+mn-cs"/>
              </a:rPr>
              <a:t>המחלקה לפעילות בתפוצות- צפון אמריקה</a:t>
            </a:r>
            <a:endParaRPr lang="en-US" sz="800" b="1" dirty="0">
              <a:solidFill>
                <a:schemeClr val="accent1">
                  <a:lumMod val="50000"/>
                </a:schemeClr>
              </a:solidFill>
              <a:effectLst>
                <a:outerShdw blurRad="38100" dist="38100" dir="2700000" algn="tl">
                  <a:srgbClr val="000000">
                    <a:alpha val="43137"/>
                  </a:srgbClr>
                </a:outerShdw>
              </a:effectLst>
              <a:latin typeface="+mn-lt"/>
              <a:cs typeface="+mn-cs"/>
            </a:endParaRPr>
          </a:p>
          <a:p>
            <a:pPr algn="ctr" fontAlgn="auto">
              <a:spcBef>
                <a:spcPts val="0"/>
              </a:spcBef>
              <a:spcAft>
                <a:spcPts val="0"/>
              </a:spcAft>
              <a:defRPr/>
            </a:pPr>
            <a:r>
              <a:rPr lang="en-US" sz="800" u="sng" dirty="0">
                <a:latin typeface="+mn-lt"/>
                <a:cs typeface="+mn-cs"/>
                <a:hlinkClick r:id="rId3"/>
              </a:rPr>
              <a:t>www.izionist.org/NA</a:t>
            </a:r>
            <a:endParaRPr lang="en-US" sz="800" dirty="0">
              <a:latin typeface="+mn-lt"/>
              <a:cs typeface="+mn-cs"/>
            </a:endParaRPr>
          </a:p>
          <a:p>
            <a:pPr algn="ctr" fontAlgn="auto">
              <a:spcBef>
                <a:spcPts val="0"/>
              </a:spcBef>
              <a:spcAft>
                <a:spcPts val="0"/>
              </a:spcAft>
              <a:defRPr/>
            </a:pPr>
            <a:endParaRPr lang="en-US" sz="800" dirty="0">
              <a:solidFill>
                <a:schemeClr val="accent1">
                  <a:lumMod val="50000"/>
                </a:schemeClr>
              </a:solidFill>
              <a:effectLst>
                <a:outerShdw blurRad="38100" dist="38100" dir="2700000" algn="tl">
                  <a:srgbClr val="000000">
                    <a:alpha val="43137"/>
                  </a:srgbClr>
                </a:outerShdw>
              </a:effectLst>
              <a:latin typeface="+mn-lt"/>
              <a:cs typeface="+mn-cs"/>
            </a:endParaRPr>
          </a:p>
        </p:txBody>
      </p:sp>
      <p:pic>
        <p:nvPicPr>
          <p:cNvPr id="1026" name="Picture 2" descr="wzo+herzl1.jpg"/>
          <p:cNvPicPr>
            <a:picLocks noChangeAspect="1" noChangeArrowheads="1"/>
          </p:cNvPicPr>
          <p:nvPr/>
        </p:nvPicPr>
        <p:blipFill>
          <a:blip r:embed="rId4" cstate="print"/>
          <a:srcRect/>
          <a:stretch>
            <a:fillRect/>
          </a:stretch>
        </p:blipFill>
        <p:spPr bwMode="auto">
          <a:xfrm>
            <a:off x="6629400" y="5410200"/>
            <a:ext cx="2314575" cy="1276350"/>
          </a:xfrm>
          <a:prstGeom prst="rect">
            <a:avLst/>
          </a:prstGeom>
          <a:noFill/>
          <a:ln w="9525">
            <a:noFill/>
            <a:miter lim="800000"/>
            <a:headEnd/>
            <a:tailEnd/>
          </a:ln>
        </p:spPr>
      </p:pic>
      <p:sp>
        <p:nvSpPr>
          <p:cNvPr id="6" name="TextBox 5"/>
          <p:cNvSpPr txBox="1"/>
          <p:nvPr/>
        </p:nvSpPr>
        <p:spPr>
          <a:xfrm>
            <a:off x="609600" y="1371600"/>
            <a:ext cx="7848600" cy="2246769"/>
          </a:xfrm>
          <a:prstGeom prst="rect">
            <a:avLst/>
          </a:prstGeom>
          <a:noFill/>
        </p:spPr>
        <p:txBody>
          <a:bodyPr wrap="square" rtlCol="0">
            <a:spAutoFit/>
          </a:bodyPr>
          <a:lstStyle/>
          <a:p>
            <a:pPr algn="ctr"/>
            <a:r>
              <a:rPr lang="en-US" sz="7000" dirty="0"/>
              <a:t>Women in Israeli History</a:t>
            </a:r>
          </a:p>
        </p:txBody>
      </p:sp>
      <p:pic>
        <p:nvPicPr>
          <p:cNvPr id="9" name="Picture 8" descr="Women Soldier.jpg"/>
          <p:cNvPicPr>
            <a:picLocks noChangeAspect="1"/>
          </p:cNvPicPr>
          <p:nvPr/>
        </p:nvPicPr>
        <p:blipFill>
          <a:blip r:embed="rId5"/>
          <a:stretch>
            <a:fillRect/>
          </a:stretch>
        </p:blipFill>
        <p:spPr>
          <a:xfrm>
            <a:off x="6019800" y="3048000"/>
            <a:ext cx="2922740" cy="1828800"/>
          </a:xfrm>
          <a:prstGeom prst="rect">
            <a:avLst/>
          </a:prstGeom>
        </p:spPr>
      </p:pic>
      <p:pic>
        <p:nvPicPr>
          <p:cNvPr id="11" name="Picture 10" descr="Golda Meir.jpg"/>
          <p:cNvPicPr>
            <a:picLocks noChangeAspect="1"/>
          </p:cNvPicPr>
          <p:nvPr/>
        </p:nvPicPr>
        <p:blipFill>
          <a:blip r:embed="rId6"/>
          <a:stretch>
            <a:fillRect/>
          </a:stretch>
        </p:blipFill>
        <p:spPr>
          <a:xfrm>
            <a:off x="609600" y="2514600"/>
            <a:ext cx="2258060" cy="32258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srcRect/>
          <a:stretch>
            <a:fillRect/>
          </a:stretch>
        </p:blipFill>
        <p:spPr bwMode="auto">
          <a:xfrm>
            <a:off x="0" y="0"/>
            <a:ext cx="9124950" cy="990600"/>
          </a:xfrm>
          <a:prstGeom prst="rect">
            <a:avLst/>
          </a:prstGeom>
          <a:noFill/>
          <a:ln w="9525">
            <a:noFill/>
            <a:miter lim="800000"/>
            <a:headEnd/>
            <a:tailEnd/>
          </a:ln>
        </p:spPr>
      </p:pic>
      <p:sp>
        <p:nvSpPr>
          <p:cNvPr id="7" name="TextBox 6"/>
          <p:cNvSpPr txBox="1"/>
          <p:nvPr/>
        </p:nvSpPr>
        <p:spPr>
          <a:xfrm>
            <a:off x="152400" y="6335713"/>
            <a:ext cx="2743200" cy="585787"/>
          </a:xfrm>
          <a:prstGeom prst="rect">
            <a:avLst/>
          </a:prstGeom>
          <a:noFill/>
        </p:spPr>
        <p:txBody>
          <a:bodyPr>
            <a:spAutoFit/>
          </a:bodyPr>
          <a:lstStyle/>
          <a:p>
            <a:pPr algn="ctr" fontAlgn="auto">
              <a:spcBef>
                <a:spcPts val="0"/>
              </a:spcBef>
              <a:spcAft>
                <a:spcPts val="0"/>
              </a:spcAft>
              <a:defRPr/>
            </a:pPr>
            <a:r>
              <a:rPr lang="en-US" sz="800" b="1" dirty="0">
                <a:solidFill>
                  <a:schemeClr val="accent1">
                    <a:lumMod val="50000"/>
                  </a:schemeClr>
                </a:solidFill>
                <a:effectLst>
                  <a:outerShdw blurRad="38100" dist="38100" dir="2700000" algn="tl">
                    <a:srgbClr val="000000">
                      <a:alpha val="43137"/>
                    </a:srgbClr>
                  </a:outerShdw>
                </a:effectLst>
                <a:latin typeface="+mn-lt"/>
                <a:cs typeface="+mn-cs"/>
              </a:rPr>
              <a:t>Department for Diaspora Activities </a:t>
            </a:r>
            <a:r>
              <a:rPr lang="he-IL" sz="800" b="1" dirty="0">
                <a:solidFill>
                  <a:schemeClr val="accent1">
                    <a:lumMod val="50000"/>
                  </a:schemeClr>
                </a:solidFill>
                <a:effectLst>
                  <a:outerShdw blurRad="38100" dist="38100" dir="2700000" algn="tl">
                    <a:srgbClr val="000000">
                      <a:alpha val="43137"/>
                    </a:srgbClr>
                  </a:outerShdw>
                </a:effectLst>
                <a:latin typeface="+mn-lt"/>
                <a:cs typeface="+mn-cs"/>
              </a:rPr>
              <a:t>-</a:t>
            </a:r>
            <a:r>
              <a:rPr lang="en-US" sz="800" b="1" dirty="0">
                <a:solidFill>
                  <a:schemeClr val="accent1">
                    <a:lumMod val="50000"/>
                  </a:schemeClr>
                </a:solidFill>
                <a:effectLst>
                  <a:outerShdw blurRad="38100" dist="38100" dir="2700000" algn="tl">
                    <a:srgbClr val="000000">
                      <a:alpha val="43137"/>
                    </a:srgbClr>
                  </a:outerShdw>
                </a:effectLst>
                <a:latin typeface="+mn-lt"/>
                <a:cs typeface="+mn-cs"/>
              </a:rPr>
              <a:t>North America       </a:t>
            </a:r>
          </a:p>
          <a:p>
            <a:pPr algn="ctr" fontAlgn="auto">
              <a:spcBef>
                <a:spcPts val="0"/>
              </a:spcBef>
              <a:spcAft>
                <a:spcPts val="0"/>
              </a:spcAft>
              <a:defRPr/>
            </a:pPr>
            <a:r>
              <a:rPr lang="he-IL" sz="800" b="1" dirty="0">
                <a:solidFill>
                  <a:schemeClr val="accent1">
                    <a:lumMod val="50000"/>
                  </a:schemeClr>
                </a:solidFill>
                <a:effectLst>
                  <a:outerShdw blurRad="38100" dist="38100" dir="2700000" algn="tl">
                    <a:srgbClr val="000000">
                      <a:alpha val="43137"/>
                    </a:srgbClr>
                  </a:outerShdw>
                </a:effectLst>
                <a:latin typeface="+mn-lt"/>
                <a:cs typeface="+mn-cs"/>
              </a:rPr>
              <a:t>המחלקה לפעילות בתפוצות- צפון אמריקה</a:t>
            </a:r>
            <a:endParaRPr lang="en-US" sz="800" b="1" dirty="0">
              <a:solidFill>
                <a:schemeClr val="accent1">
                  <a:lumMod val="50000"/>
                </a:schemeClr>
              </a:solidFill>
              <a:effectLst>
                <a:outerShdw blurRad="38100" dist="38100" dir="2700000" algn="tl">
                  <a:srgbClr val="000000">
                    <a:alpha val="43137"/>
                  </a:srgbClr>
                </a:outerShdw>
              </a:effectLst>
              <a:latin typeface="+mn-lt"/>
              <a:cs typeface="+mn-cs"/>
            </a:endParaRPr>
          </a:p>
          <a:p>
            <a:pPr algn="ctr" fontAlgn="auto">
              <a:spcBef>
                <a:spcPts val="0"/>
              </a:spcBef>
              <a:spcAft>
                <a:spcPts val="0"/>
              </a:spcAft>
              <a:defRPr/>
            </a:pPr>
            <a:r>
              <a:rPr lang="en-US" sz="800" u="sng" dirty="0">
                <a:latin typeface="+mn-lt"/>
                <a:cs typeface="+mn-cs"/>
                <a:hlinkClick r:id="rId3"/>
              </a:rPr>
              <a:t>www.izionist.org/NA</a:t>
            </a:r>
            <a:endParaRPr lang="en-US" sz="800" dirty="0">
              <a:latin typeface="+mn-lt"/>
              <a:cs typeface="+mn-cs"/>
            </a:endParaRPr>
          </a:p>
          <a:p>
            <a:pPr algn="ctr" fontAlgn="auto">
              <a:spcBef>
                <a:spcPts val="0"/>
              </a:spcBef>
              <a:spcAft>
                <a:spcPts val="0"/>
              </a:spcAft>
              <a:defRPr/>
            </a:pPr>
            <a:endParaRPr lang="en-US" sz="800" dirty="0">
              <a:solidFill>
                <a:schemeClr val="accent1">
                  <a:lumMod val="50000"/>
                </a:schemeClr>
              </a:solidFill>
              <a:effectLst>
                <a:outerShdw blurRad="38100" dist="38100" dir="2700000" algn="tl">
                  <a:srgbClr val="000000">
                    <a:alpha val="43137"/>
                  </a:srgbClr>
                </a:outerShdw>
              </a:effectLst>
              <a:latin typeface="+mn-lt"/>
              <a:cs typeface="+mn-cs"/>
            </a:endParaRPr>
          </a:p>
        </p:txBody>
      </p:sp>
      <p:pic>
        <p:nvPicPr>
          <p:cNvPr id="1026" name="Picture 2" descr="wzo+herzl1.jpg"/>
          <p:cNvPicPr>
            <a:picLocks noChangeAspect="1" noChangeArrowheads="1"/>
          </p:cNvPicPr>
          <p:nvPr/>
        </p:nvPicPr>
        <p:blipFill>
          <a:blip r:embed="rId4" cstate="print"/>
          <a:srcRect/>
          <a:stretch>
            <a:fillRect/>
          </a:stretch>
        </p:blipFill>
        <p:spPr bwMode="auto">
          <a:xfrm>
            <a:off x="6629400" y="5410200"/>
            <a:ext cx="2314575" cy="1276350"/>
          </a:xfrm>
          <a:prstGeom prst="rect">
            <a:avLst/>
          </a:prstGeom>
          <a:noFill/>
          <a:ln w="9525">
            <a:noFill/>
            <a:miter lim="800000"/>
            <a:headEnd/>
            <a:tailEnd/>
          </a:ln>
        </p:spPr>
      </p:pic>
      <p:sp>
        <p:nvSpPr>
          <p:cNvPr id="6" name="TextBox 5"/>
          <p:cNvSpPr txBox="1"/>
          <p:nvPr/>
        </p:nvSpPr>
        <p:spPr>
          <a:xfrm>
            <a:off x="457200" y="990601"/>
            <a:ext cx="8305800" cy="1661993"/>
          </a:xfrm>
          <a:prstGeom prst="rect">
            <a:avLst/>
          </a:prstGeom>
          <a:noFill/>
        </p:spPr>
        <p:txBody>
          <a:bodyPr wrap="square" rtlCol="0">
            <a:spAutoFit/>
          </a:bodyPr>
          <a:lstStyle/>
          <a:p>
            <a:pPr algn="ctr"/>
            <a:r>
              <a:rPr lang="en-US" sz="4200" dirty="0"/>
              <a:t>Women and Religious Freedom:</a:t>
            </a:r>
          </a:p>
          <a:p>
            <a:pPr algn="ctr"/>
            <a:r>
              <a:rPr lang="en-US" sz="4200" dirty="0"/>
              <a:t>Achievements</a:t>
            </a:r>
          </a:p>
          <a:p>
            <a:endParaRPr lang="en-US" dirty="0"/>
          </a:p>
        </p:txBody>
      </p:sp>
      <p:sp>
        <p:nvSpPr>
          <p:cNvPr id="9" name="TextBox 8"/>
          <p:cNvSpPr txBox="1"/>
          <p:nvPr/>
        </p:nvSpPr>
        <p:spPr>
          <a:xfrm>
            <a:off x="457200" y="2438400"/>
            <a:ext cx="8305800" cy="3139321"/>
          </a:xfrm>
          <a:prstGeom prst="rect">
            <a:avLst/>
          </a:prstGeom>
          <a:noFill/>
        </p:spPr>
        <p:txBody>
          <a:bodyPr wrap="square" rtlCol="0">
            <a:spAutoFit/>
          </a:bodyPr>
          <a:lstStyle/>
          <a:p>
            <a:pPr eaLnBrk="1" hangingPunct="1">
              <a:buFont typeface="Arial"/>
              <a:buChar char="•"/>
            </a:pPr>
            <a:r>
              <a:rPr lang="en-US" dirty="0"/>
              <a:t> The establishment of family courts in 1994 abrogated the exclusive control of the rabbinical courts</a:t>
            </a:r>
          </a:p>
          <a:p>
            <a:pPr eaLnBrk="1" hangingPunct="1">
              <a:buFont typeface="Arial"/>
              <a:buChar char="•"/>
            </a:pPr>
            <a:endParaRPr lang="en-US" dirty="0"/>
          </a:p>
          <a:p>
            <a:pPr eaLnBrk="1" hangingPunct="1">
              <a:buFont typeface="Arial"/>
              <a:buChar char="•"/>
            </a:pPr>
            <a:r>
              <a:rPr lang="en-US" dirty="0"/>
              <a:t> The advancement of legislation to rescue ‘chained women’ (</a:t>
            </a:r>
            <a:r>
              <a:rPr lang="en-US" i="1" dirty="0" err="1"/>
              <a:t>agunot</a:t>
            </a:r>
            <a:r>
              <a:rPr lang="en-US" dirty="0"/>
              <a:t>) from their husbands’ refusal to grant a divorce</a:t>
            </a:r>
          </a:p>
          <a:p>
            <a:pPr eaLnBrk="1" hangingPunct="1">
              <a:buFont typeface="Arial"/>
              <a:buChar char="•"/>
            </a:pPr>
            <a:endParaRPr lang="en-US" dirty="0"/>
          </a:p>
          <a:p>
            <a:pPr eaLnBrk="1" hangingPunct="1">
              <a:buFont typeface="Arial"/>
              <a:buChar char="•"/>
            </a:pPr>
            <a:r>
              <a:rPr lang="en-US" dirty="0"/>
              <a:t> The increased number of Ultra-Orthodox women in higher education, especially due to the establishment of Ultra-Orthodox colleges for women</a:t>
            </a:r>
          </a:p>
          <a:p>
            <a:pPr eaLnBrk="1" hangingPunct="1">
              <a:buFont typeface="Arial"/>
              <a:buChar char="•"/>
            </a:pPr>
            <a:endParaRPr lang="en-US" dirty="0"/>
          </a:p>
          <a:p>
            <a:pPr eaLnBrk="1" hangingPunct="1">
              <a:buFont typeface="Arial"/>
              <a:buChar char="•"/>
            </a:pPr>
            <a:r>
              <a:rPr lang="en-US" dirty="0"/>
              <a:t>Increased steps to professionally train and integrate Ultra-Orthodox women into the workforce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srcRect/>
          <a:stretch>
            <a:fillRect/>
          </a:stretch>
        </p:blipFill>
        <p:spPr bwMode="auto">
          <a:xfrm>
            <a:off x="0" y="0"/>
            <a:ext cx="9124950" cy="990600"/>
          </a:xfrm>
          <a:prstGeom prst="rect">
            <a:avLst/>
          </a:prstGeom>
          <a:noFill/>
          <a:ln w="9525">
            <a:noFill/>
            <a:miter lim="800000"/>
            <a:headEnd/>
            <a:tailEnd/>
          </a:ln>
        </p:spPr>
      </p:pic>
      <p:sp>
        <p:nvSpPr>
          <p:cNvPr id="7" name="TextBox 6"/>
          <p:cNvSpPr txBox="1"/>
          <p:nvPr/>
        </p:nvSpPr>
        <p:spPr>
          <a:xfrm>
            <a:off x="152400" y="6335713"/>
            <a:ext cx="2743200" cy="585787"/>
          </a:xfrm>
          <a:prstGeom prst="rect">
            <a:avLst/>
          </a:prstGeom>
          <a:noFill/>
        </p:spPr>
        <p:txBody>
          <a:bodyPr>
            <a:spAutoFit/>
          </a:bodyPr>
          <a:lstStyle/>
          <a:p>
            <a:pPr algn="ctr" fontAlgn="auto">
              <a:spcBef>
                <a:spcPts val="0"/>
              </a:spcBef>
              <a:spcAft>
                <a:spcPts val="0"/>
              </a:spcAft>
              <a:defRPr/>
            </a:pPr>
            <a:r>
              <a:rPr lang="en-US" sz="800" b="1" dirty="0">
                <a:solidFill>
                  <a:schemeClr val="accent1">
                    <a:lumMod val="50000"/>
                  </a:schemeClr>
                </a:solidFill>
                <a:effectLst>
                  <a:outerShdw blurRad="38100" dist="38100" dir="2700000" algn="tl">
                    <a:srgbClr val="000000">
                      <a:alpha val="43137"/>
                    </a:srgbClr>
                  </a:outerShdw>
                </a:effectLst>
                <a:latin typeface="+mn-lt"/>
                <a:cs typeface="+mn-cs"/>
              </a:rPr>
              <a:t>Department for Diaspora Activities </a:t>
            </a:r>
            <a:r>
              <a:rPr lang="he-IL" sz="800" b="1" dirty="0">
                <a:solidFill>
                  <a:schemeClr val="accent1">
                    <a:lumMod val="50000"/>
                  </a:schemeClr>
                </a:solidFill>
                <a:effectLst>
                  <a:outerShdw blurRad="38100" dist="38100" dir="2700000" algn="tl">
                    <a:srgbClr val="000000">
                      <a:alpha val="43137"/>
                    </a:srgbClr>
                  </a:outerShdw>
                </a:effectLst>
                <a:latin typeface="+mn-lt"/>
                <a:cs typeface="+mn-cs"/>
              </a:rPr>
              <a:t>-</a:t>
            </a:r>
            <a:r>
              <a:rPr lang="en-US" sz="800" b="1" dirty="0">
                <a:solidFill>
                  <a:schemeClr val="accent1">
                    <a:lumMod val="50000"/>
                  </a:schemeClr>
                </a:solidFill>
                <a:effectLst>
                  <a:outerShdw blurRad="38100" dist="38100" dir="2700000" algn="tl">
                    <a:srgbClr val="000000">
                      <a:alpha val="43137"/>
                    </a:srgbClr>
                  </a:outerShdw>
                </a:effectLst>
                <a:latin typeface="+mn-lt"/>
                <a:cs typeface="+mn-cs"/>
              </a:rPr>
              <a:t>North America       </a:t>
            </a:r>
          </a:p>
          <a:p>
            <a:pPr algn="ctr" fontAlgn="auto">
              <a:spcBef>
                <a:spcPts val="0"/>
              </a:spcBef>
              <a:spcAft>
                <a:spcPts val="0"/>
              </a:spcAft>
              <a:defRPr/>
            </a:pPr>
            <a:r>
              <a:rPr lang="he-IL" sz="800" b="1" dirty="0">
                <a:solidFill>
                  <a:schemeClr val="accent1">
                    <a:lumMod val="50000"/>
                  </a:schemeClr>
                </a:solidFill>
                <a:effectLst>
                  <a:outerShdw blurRad="38100" dist="38100" dir="2700000" algn="tl">
                    <a:srgbClr val="000000">
                      <a:alpha val="43137"/>
                    </a:srgbClr>
                  </a:outerShdw>
                </a:effectLst>
                <a:latin typeface="+mn-lt"/>
                <a:cs typeface="+mn-cs"/>
              </a:rPr>
              <a:t>המחלקה לפעילות בתפוצות- צפון אמריקה</a:t>
            </a:r>
            <a:endParaRPr lang="en-US" sz="800" b="1" dirty="0">
              <a:solidFill>
                <a:schemeClr val="accent1">
                  <a:lumMod val="50000"/>
                </a:schemeClr>
              </a:solidFill>
              <a:effectLst>
                <a:outerShdw blurRad="38100" dist="38100" dir="2700000" algn="tl">
                  <a:srgbClr val="000000">
                    <a:alpha val="43137"/>
                  </a:srgbClr>
                </a:outerShdw>
              </a:effectLst>
              <a:latin typeface="+mn-lt"/>
              <a:cs typeface="+mn-cs"/>
            </a:endParaRPr>
          </a:p>
          <a:p>
            <a:pPr algn="ctr" fontAlgn="auto">
              <a:spcBef>
                <a:spcPts val="0"/>
              </a:spcBef>
              <a:spcAft>
                <a:spcPts val="0"/>
              </a:spcAft>
              <a:defRPr/>
            </a:pPr>
            <a:r>
              <a:rPr lang="en-US" sz="800" u="sng" dirty="0">
                <a:latin typeface="+mn-lt"/>
                <a:cs typeface="+mn-cs"/>
                <a:hlinkClick r:id="rId3"/>
              </a:rPr>
              <a:t>www.izionist.org/NA</a:t>
            </a:r>
            <a:endParaRPr lang="en-US" sz="800" dirty="0">
              <a:latin typeface="+mn-lt"/>
              <a:cs typeface="+mn-cs"/>
            </a:endParaRPr>
          </a:p>
          <a:p>
            <a:pPr algn="ctr" fontAlgn="auto">
              <a:spcBef>
                <a:spcPts val="0"/>
              </a:spcBef>
              <a:spcAft>
                <a:spcPts val="0"/>
              </a:spcAft>
              <a:defRPr/>
            </a:pPr>
            <a:endParaRPr lang="en-US" sz="800" dirty="0">
              <a:solidFill>
                <a:schemeClr val="accent1">
                  <a:lumMod val="50000"/>
                </a:schemeClr>
              </a:solidFill>
              <a:effectLst>
                <a:outerShdw blurRad="38100" dist="38100" dir="2700000" algn="tl">
                  <a:srgbClr val="000000">
                    <a:alpha val="43137"/>
                  </a:srgbClr>
                </a:outerShdw>
              </a:effectLst>
              <a:latin typeface="+mn-lt"/>
              <a:cs typeface="+mn-cs"/>
            </a:endParaRPr>
          </a:p>
        </p:txBody>
      </p:sp>
      <p:pic>
        <p:nvPicPr>
          <p:cNvPr id="1026" name="Picture 2" descr="wzo+herzl1.jpg"/>
          <p:cNvPicPr>
            <a:picLocks noChangeAspect="1" noChangeArrowheads="1"/>
          </p:cNvPicPr>
          <p:nvPr/>
        </p:nvPicPr>
        <p:blipFill>
          <a:blip r:embed="rId4" cstate="print"/>
          <a:srcRect/>
          <a:stretch>
            <a:fillRect/>
          </a:stretch>
        </p:blipFill>
        <p:spPr bwMode="auto">
          <a:xfrm>
            <a:off x="6629400" y="5410200"/>
            <a:ext cx="2314575" cy="1276350"/>
          </a:xfrm>
          <a:prstGeom prst="rect">
            <a:avLst/>
          </a:prstGeom>
          <a:noFill/>
          <a:ln w="9525">
            <a:noFill/>
            <a:miter lim="800000"/>
            <a:headEnd/>
            <a:tailEnd/>
          </a:ln>
        </p:spPr>
      </p:pic>
      <p:sp>
        <p:nvSpPr>
          <p:cNvPr id="5" name="TextBox 4"/>
          <p:cNvSpPr txBox="1"/>
          <p:nvPr/>
        </p:nvSpPr>
        <p:spPr>
          <a:xfrm>
            <a:off x="304800" y="1066800"/>
            <a:ext cx="8534400" cy="1015663"/>
          </a:xfrm>
          <a:prstGeom prst="rect">
            <a:avLst/>
          </a:prstGeom>
          <a:noFill/>
        </p:spPr>
        <p:txBody>
          <a:bodyPr wrap="square" rtlCol="0">
            <a:spAutoFit/>
          </a:bodyPr>
          <a:lstStyle/>
          <a:p>
            <a:pPr algn="ctr"/>
            <a:r>
              <a:rPr lang="en-US" sz="6000" dirty="0"/>
              <a:t>Arab Women in Israel</a:t>
            </a:r>
          </a:p>
        </p:txBody>
      </p:sp>
      <p:sp>
        <p:nvSpPr>
          <p:cNvPr id="6" name="TextBox 5"/>
          <p:cNvSpPr txBox="1"/>
          <p:nvPr/>
        </p:nvSpPr>
        <p:spPr>
          <a:xfrm>
            <a:off x="304800" y="2514600"/>
            <a:ext cx="8534400" cy="2862323"/>
          </a:xfrm>
          <a:prstGeom prst="rect">
            <a:avLst/>
          </a:prstGeom>
          <a:noFill/>
        </p:spPr>
        <p:txBody>
          <a:bodyPr wrap="square" rtlCol="0">
            <a:spAutoFit/>
          </a:bodyPr>
          <a:lstStyle/>
          <a:p>
            <a:pPr eaLnBrk="1" hangingPunct="1">
              <a:buFont typeface="Arial"/>
              <a:buChar char="•"/>
            </a:pPr>
            <a:r>
              <a:rPr lang="en-US" dirty="0"/>
              <a:t> Arab women suffer from a double dose of discrimination: both as Arabs (who make up only 20% of the total Israeli population), and as women</a:t>
            </a:r>
          </a:p>
          <a:p>
            <a:pPr eaLnBrk="1" hangingPunct="1">
              <a:buFont typeface="Arial"/>
              <a:buChar char="•"/>
            </a:pPr>
            <a:endParaRPr lang="en-US" dirty="0"/>
          </a:p>
          <a:p>
            <a:pPr eaLnBrk="1" hangingPunct="1">
              <a:buFont typeface="Arial"/>
              <a:buChar char="•"/>
            </a:pPr>
            <a:r>
              <a:rPr lang="en-US" dirty="0"/>
              <a:t> Their participation in the workforce is a mere 22%, less than half of the figure for Jewish women, severely hampering their growth and integration into society and politics</a:t>
            </a:r>
          </a:p>
          <a:p>
            <a:pPr eaLnBrk="1" hangingPunct="1">
              <a:buFont typeface="Arial"/>
              <a:buChar char="•"/>
            </a:pPr>
            <a:endParaRPr lang="en-US" dirty="0"/>
          </a:p>
          <a:p>
            <a:pPr eaLnBrk="1" hangingPunct="1">
              <a:buFont typeface="Arial"/>
              <a:buChar char="•"/>
            </a:pPr>
            <a:r>
              <a:rPr lang="en-US" dirty="0"/>
              <a:t> The patriarchal culture of Israeli Arabs has been slower to unravel than in the Jewish sector.  Concepts such as “honor killings,” “ownership and control of the wife by the husband”, and arranged marriages are more common</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srcRect/>
          <a:stretch>
            <a:fillRect/>
          </a:stretch>
        </p:blipFill>
        <p:spPr bwMode="auto">
          <a:xfrm>
            <a:off x="0" y="0"/>
            <a:ext cx="9124950" cy="990600"/>
          </a:xfrm>
          <a:prstGeom prst="rect">
            <a:avLst/>
          </a:prstGeom>
          <a:noFill/>
          <a:ln w="9525">
            <a:noFill/>
            <a:miter lim="800000"/>
            <a:headEnd/>
            <a:tailEnd/>
          </a:ln>
        </p:spPr>
      </p:pic>
      <p:sp>
        <p:nvSpPr>
          <p:cNvPr id="7" name="TextBox 6"/>
          <p:cNvSpPr txBox="1"/>
          <p:nvPr/>
        </p:nvSpPr>
        <p:spPr>
          <a:xfrm>
            <a:off x="152400" y="6335713"/>
            <a:ext cx="2743200" cy="585787"/>
          </a:xfrm>
          <a:prstGeom prst="rect">
            <a:avLst/>
          </a:prstGeom>
          <a:noFill/>
        </p:spPr>
        <p:txBody>
          <a:bodyPr>
            <a:spAutoFit/>
          </a:bodyPr>
          <a:lstStyle/>
          <a:p>
            <a:pPr algn="ctr" fontAlgn="auto">
              <a:spcBef>
                <a:spcPts val="0"/>
              </a:spcBef>
              <a:spcAft>
                <a:spcPts val="0"/>
              </a:spcAft>
              <a:defRPr/>
            </a:pPr>
            <a:r>
              <a:rPr lang="en-US" sz="800" b="1" dirty="0">
                <a:solidFill>
                  <a:schemeClr val="accent1">
                    <a:lumMod val="50000"/>
                  </a:schemeClr>
                </a:solidFill>
                <a:effectLst>
                  <a:outerShdw blurRad="38100" dist="38100" dir="2700000" algn="tl">
                    <a:srgbClr val="000000">
                      <a:alpha val="43137"/>
                    </a:srgbClr>
                  </a:outerShdw>
                </a:effectLst>
                <a:latin typeface="+mn-lt"/>
                <a:cs typeface="+mn-cs"/>
              </a:rPr>
              <a:t>Department for Diaspora Activities </a:t>
            </a:r>
            <a:r>
              <a:rPr lang="he-IL" sz="800" b="1" dirty="0">
                <a:solidFill>
                  <a:schemeClr val="accent1">
                    <a:lumMod val="50000"/>
                  </a:schemeClr>
                </a:solidFill>
                <a:effectLst>
                  <a:outerShdw blurRad="38100" dist="38100" dir="2700000" algn="tl">
                    <a:srgbClr val="000000">
                      <a:alpha val="43137"/>
                    </a:srgbClr>
                  </a:outerShdw>
                </a:effectLst>
                <a:latin typeface="+mn-lt"/>
                <a:cs typeface="+mn-cs"/>
              </a:rPr>
              <a:t>-</a:t>
            </a:r>
            <a:r>
              <a:rPr lang="en-US" sz="800" b="1" dirty="0">
                <a:solidFill>
                  <a:schemeClr val="accent1">
                    <a:lumMod val="50000"/>
                  </a:schemeClr>
                </a:solidFill>
                <a:effectLst>
                  <a:outerShdw blurRad="38100" dist="38100" dir="2700000" algn="tl">
                    <a:srgbClr val="000000">
                      <a:alpha val="43137"/>
                    </a:srgbClr>
                  </a:outerShdw>
                </a:effectLst>
                <a:latin typeface="+mn-lt"/>
                <a:cs typeface="+mn-cs"/>
              </a:rPr>
              <a:t>North America       </a:t>
            </a:r>
          </a:p>
          <a:p>
            <a:pPr algn="ctr" fontAlgn="auto">
              <a:spcBef>
                <a:spcPts val="0"/>
              </a:spcBef>
              <a:spcAft>
                <a:spcPts val="0"/>
              </a:spcAft>
              <a:defRPr/>
            </a:pPr>
            <a:r>
              <a:rPr lang="he-IL" sz="800" b="1" dirty="0">
                <a:solidFill>
                  <a:schemeClr val="accent1">
                    <a:lumMod val="50000"/>
                  </a:schemeClr>
                </a:solidFill>
                <a:effectLst>
                  <a:outerShdw blurRad="38100" dist="38100" dir="2700000" algn="tl">
                    <a:srgbClr val="000000">
                      <a:alpha val="43137"/>
                    </a:srgbClr>
                  </a:outerShdw>
                </a:effectLst>
                <a:latin typeface="+mn-lt"/>
                <a:cs typeface="+mn-cs"/>
              </a:rPr>
              <a:t>המחלקה לפעילות בתפוצות- צפון אמריקה</a:t>
            </a:r>
            <a:endParaRPr lang="en-US" sz="800" b="1" dirty="0">
              <a:solidFill>
                <a:schemeClr val="accent1">
                  <a:lumMod val="50000"/>
                </a:schemeClr>
              </a:solidFill>
              <a:effectLst>
                <a:outerShdw blurRad="38100" dist="38100" dir="2700000" algn="tl">
                  <a:srgbClr val="000000">
                    <a:alpha val="43137"/>
                  </a:srgbClr>
                </a:outerShdw>
              </a:effectLst>
              <a:latin typeface="+mn-lt"/>
              <a:cs typeface="+mn-cs"/>
            </a:endParaRPr>
          </a:p>
          <a:p>
            <a:pPr algn="ctr" fontAlgn="auto">
              <a:spcBef>
                <a:spcPts val="0"/>
              </a:spcBef>
              <a:spcAft>
                <a:spcPts val="0"/>
              </a:spcAft>
              <a:defRPr/>
            </a:pPr>
            <a:r>
              <a:rPr lang="en-US" sz="800" u="sng" dirty="0">
                <a:latin typeface="+mn-lt"/>
                <a:cs typeface="+mn-cs"/>
                <a:hlinkClick r:id="rId3"/>
              </a:rPr>
              <a:t>www.izionist.org/NA</a:t>
            </a:r>
            <a:endParaRPr lang="en-US" sz="800" dirty="0">
              <a:latin typeface="+mn-lt"/>
              <a:cs typeface="+mn-cs"/>
            </a:endParaRPr>
          </a:p>
          <a:p>
            <a:pPr algn="ctr" fontAlgn="auto">
              <a:spcBef>
                <a:spcPts val="0"/>
              </a:spcBef>
              <a:spcAft>
                <a:spcPts val="0"/>
              </a:spcAft>
              <a:defRPr/>
            </a:pPr>
            <a:endParaRPr lang="en-US" sz="800" dirty="0">
              <a:solidFill>
                <a:schemeClr val="accent1">
                  <a:lumMod val="50000"/>
                </a:schemeClr>
              </a:solidFill>
              <a:effectLst>
                <a:outerShdw blurRad="38100" dist="38100" dir="2700000" algn="tl">
                  <a:srgbClr val="000000">
                    <a:alpha val="43137"/>
                  </a:srgbClr>
                </a:outerShdw>
              </a:effectLst>
              <a:latin typeface="+mn-lt"/>
              <a:cs typeface="+mn-cs"/>
            </a:endParaRPr>
          </a:p>
        </p:txBody>
      </p:sp>
      <p:pic>
        <p:nvPicPr>
          <p:cNvPr id="1026" name="Picture 2" descr="wzo+herzl1.jpg"/>
          <p:cNvPicPr>
            <a:picLocks noChangeAspect="1" noChangeArrowheads="1"/>
          </p:cNvPicPr>
          <p:nvPr/>
        </p:nvPicPr>
        <p:blipFill>
          <a:blip r:embed="rId4" cstate="print"/>
          <a:srcRect/>
          <a:stretch>
            <a:fillRect/>
          </a:stretch>
        </p:blipFill>
        <p:spPr bwMode="auto">
          <a:xfrm>
            <a:off x="6629400" y="5410200"/>
            <a:ext cx="2314575" cy="1276350"/>
          </a:xfrm>
          <a:prstGeom prst="rect">
            <a:avLst/>
          </a:prstGeom>
          <a:noFill/>
          <a:ln w="9525">
            <a:noFill/>
            <a:miter lim="800000"/>
            <a:headEnd/>
            <a:tailEnd/>
          </a:ln>
        </p:spPr>
      </p:pic>
      <p:sp>
        <p:nvSpPr>
          <p:cNvPr id="5" name="TextBox 4"/>
          <p:cNvSpPr txBox="1"/>
          <p:nvPr/>
        </p:nvSpPr>
        <p:spPr>
          <a:xfrm>
            <a:off x="533400" y="990600"/>
            <a:ext cx="8077200" cy="1092607"/>
          </a:xfrm>
          <a:prstGeom prst="rect">
            <a:avLst/>
          </a:prstGeom>
          <a:noFill/>
        </p:spPr>
        <p:txBody>
          <a:bodyPr wrap="square" rtlCol="0">
            <a:spAutoFit/>
          </a:bodyPr>
          <a:lstStyle/>
          <a:p>
            <a:pPr algn="ctr"/>
            <a:r>
              <a:rPr lang="en-US" sz="6500" dirty="0"/>
              <a:t>Women in the IDF</a:t>
            </a:r>
          </a:p>
        </p:txBody>
      </p:sp>
      <p:sp>
        <p:nvSpPr>
          <p:cNvPr id="6" name="TextBox 5"/>
          <p:cNvSpPr txBox="1"/>
          <p:nvPr/>
        </p:nvSpPr>
        <p:spPr>
          <a:xfrm>
            <a:off x="533400" y="2057400"/>
            <a:ext cx="8077200" cy="3416320"/>
          </a:xfrm>
          <a:prstGeom prst="rect">
            <a:avLst/>
          </a:prstGeom>
          <a:noFill/>
        </p:spPr>
        <p:txBody>
          <a:bodyPr wrap="square" rtlCol="0">
            <a:spAutoFit/>
          </a:bodyPr>
          <a:lstStyle/>
          <a:p>
            <a:pPr eaLnBrk="1" hangingPunct="1">
              <a:defRPr/>
            </a:pPr>
            <a:r>
              <a:rPr lang="en-US" dirty="0"/>
              <a:t>The patriarchal worldview views men as fighters and nurturers</a:t>
            </a:r>
          </a:p>
          <a:p>
            <a:pPr eaLnBrk="1" hangingPunct="1">
              <a:defRPr/>
            </a:pPr>
            <a:endParaRPr lang="en-US" dirty="0"/>
          </a:p>
          <a:p>
            <a:pPr eaLnBrk="1" hangingPunct="1">
              <a:defRPr/>
            </a:pPr>
            <a:r>
              <a:rPr lang="en-US" dirty="0"/>
              <a:t>Women’s movements have called this “social order” into question, with two main objectives:</a:t>
            </a:r>
          </a:p>
          <a:p>
            <a:pPr eaLnBrk="1" hangingPunct="1">
              <a:defRPr/>
            </a:pPr>
            <a:endParaRPr lang="en-US" dirty="0"/>
          </a:p>
          <a:p>
            <a:pPr marL="342900" indent="-342900" eaLnBrk="1" hangingPunct="1">
              <a:buFont typeface="+mj-lt"/>
              <a:buAutoNum type="arabicPeriod"/>
              <a:defRPr/>
            </a:pPr>
            <a:r>
              <a:rPr lang="en-US" dirty="0"/>
              <a:t>On one hand, the feminist movement generally opposes war and militarism, and instead emphasizes values of humanism, finding common ground, and mediation</a:t>
            </a:r>
          </a:p>
          <a:p>
            <a:pPr marL="342900" indent="-342900" eaLnBrk="1" hangingPunct="1">
              <a:buFont typeface="+mj-lt"/>
              <a:buAutoNum type="arabicPeriod"/>
              <a:defRPr/>
            </a:pPr>
            <a:endParaRPr lang="en-US" dirty="0"/>
          </a:p>
          <a:p>
            <a:pPr marL="342900" indent="-342900" eaLnBrk="1" hangingPunct="1">
              <a:buFont typeface="+mj-lt"/>
              <a:buAutoNum type="arabicPeriod"/>
              <a:defRPr/>
            </a:pPr>
            <a:r>
              <a:rPr lang="en-US" dirty="0"/>
              <a:t>On the other hand, women have claimed that as long as countries have militaries, service should be open to women as well to ensure equality and to refine the behavior of combatants in training and in battle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srcRect/>
          <a:stretch>
            <a:fillRect/>
          </a:stretch>
        </p:blipFill>
        <p:spPr bwMode="auto">
          <a:xfrm>
            <a:off x="0" y="0"/>
            <a:ext cx="9124950" cy="990600"/>
          </a:xfrm>
          <a:prstGeom prst="rect">
            <a:avLst/>
          </a:prstGeom>
          <a:noFill/>
          <a:ln w="9525">
            <a:noFill/>
            <a:miter lim="800000"/>
            <a:headEnd/>
            <a:tailEnd/>
          </a:ln>
        </p:spPr>
      </p:pic>
      <p:sp>
        <p:nvSpPr>
          <p:cNvPr id="7" name="TextBox 6"/>
          <p:cNvSpPr txBox="1"/>
          <p:nvPr/>
        </p:nvSpPr>
        <p:spPr>
          <a:xfrm>
            <a:off x="152400" y="6335713"/>
            <a:ext cx="2743200" cy="585787"/>
          </a:xfrm>
          <a:prstGeom prst="rect">
            <a:avLst/>
          </a:prstGeom>
          <a:noFill/>
        </p:spPr>
        <p:txBody>
          <a:bodyPr>
            <a:spAutoFit/>
          </a:bodyPr>
          <a:lstStyle/>
          <a:p>
            <a:pPr algn="ctr" fontAlgn="auto">
              <a:spcBef>
                <a:spcPts val="0"/>
              </a:spcBef>
              <a:spcAft>
                <a:spcPts val="0"/>
              </a:spcAft>
              <a:defRPr/>
            </a:pPr>
            <a:r>
              <a:rPr lang="en-US" sz="800" b="1" dirty="0">
                <a:solidFill>
                  <a:schemeClr val="accent1">
                    <a:lumMod val="50000"/>
                  </a:schemeClr>
                </a:solidFill>
                <a:effectLst>
                  <a:outerShdw blurRad="38100" dist="38100" dir="2700000" algn="tl">
                    <a:srgbClr val="000000">
                      <a:alpha val="43137"/>
                    </a:srgbClr>
                  </a:outerShdw>
                </a:effectLst>
                <a:latin typeface="+mn-lt"/>
                <a:cs typeface="+mn-cs"/>
              </a:rPr>
              <a:t>Department for Diaspora Activities </a:t>
            </a:r>
            <a:r>
              <a:rPr lang="he-IL" sz="800" b="1" dirty="0">
                <a:solidFill>
                  <a:schemeClr val="accent1">
                    <a:lumMod val="50000"/>
                  </a:schemeClr>
                </a:solidFill>
                <a:effectLst>
                  <a:outerShdw blurRad="38100" dist="38100" dir="2700000" algn="tl">
                    <a:srgbClr val="000000">
                      <a:alpha val="43137"/>
                    </a:srgbClr>
                  </a:outerShdw>
                </a:effectLst>
                <a:latin typeface="+mn-lt"/>
                <a:cs typeface="+mn-cs"/>
              </a:rPr>
              <a:t>-</a:t>
            </a:r>
            <a:r>
              <a:rPr lang="en-US" sz="800" b="1" dirty="0">
                <a:solidFill>
                  <a:schemeClr val="accent1">
                    <a:lumMod val="50000"/>
                  </a:schemeClr>
                </a:solidFill>
                <a:effectLst>
                  <a:outerShdw blurRad="38100" dist="38100" dir="2700000" algn="tl">
                    <a:srgbClr val="000000">
                      <a:alpha val="43137"/>
                    </a:srgbClr>
                  </a:outerShdw>
                </a:effectLst>
                <a:latin typeface="+mn-lt"/>
                <a:cs typeface="+mn-cs"/>
              </a:rPr>
              <a:t>North America       </a:t>
            </a:r>
          </a:p>
          <a:p>
            <a:pPr algn="ctr" fontAlgn="auto">
              <a:spcBef>
                <a:spcPts val="0"/>
              </a:spcBef>
              <a:spcAft>
                <a:spcPts val="0"/>
              </a:spcAft>
              <a:defRPr/>
            </a:pPr>
            <a:r>
              <a:rPr lang="he-IL" sz="800" b="1" dirty="0">
                <a:solidFill>
                  <a:schemeClr val="accent1">
                    <a:lumMod val="50000"/>
                  </a:schemeClr>
                </a:solidFill>
                <a:effectLst>
                  <a:outerShdw blurRad="38100" dist="38100" dir="2700000" algn="tl">
                    <a:srgbClr val="000000">
                      <a:alpha val="43137"/>
                    </a:srgbClr>
                  </a:outerShdw>
                </a:effectLst>
                <a:latin typeface="+mn-lt"/>
                <a:cs typeface="+mn-cs"/>
              </a:rPr>
              <a:t>המחלקה לפעילות בתפוצות- צפון אמריקה</a:t>
            </a:r>
            <a:endParaRPr lang="en-US" sz="800" b="1" dirty="0">
              <a:solidFill>
                <a:schemeClr val="accent1">
                  <a:lumMod val="50000"/>
                </a:schemeClr>
              </a:solidFill>
              <a:effectLst>
                <a:outerShdw blurRad="38100" dist="38100" dir="2700000" algn="tl">
                  <a:srgbClr val="000000">
                    <a:alpha val="43137"/>
                  </a:srgbClr>
                </a:outerShdw>
              </a:effectLst>
              <a:latin typeface="+mn-lt"/>
              <a:cs typeface="+mn-cs"/>
            </a:endParaRPr>
          </a:p>
          <a:p>
            <a:pPr algn="ctr" fontAlgn="auto">
              <a:spcBef>
                <a:spcPts val="0"/>
              </a:spcBef>
              <a:spcAft>
                <a:spcPts val="0"/>
              </a:spcAft>
              <a:defRPr/>
            </a:pPr>
            <a:r>
              <a:rPr lang="en-US" sz="800" u="sng" dirty="0">
                <a:latin typeface="+mn-lt"/>
                <a:cs typeface="+mn-cs"/>
                <a:hlinkClick r:id="rId3"/>
              </a:rPr>
              <a:t>www.izionist.org/NA</a:t>
            </a:r>
            <a:endParaRPr lang="en-US" sz="800" dirty="0">
              <a:latin typeface="+mn-lt"/>
              <a:cs typeface="+mn-cs"/>
            </a:endParaRPr>
          </a:p>
          <a:p>
            <a:pPr algn="ctr" fontAlgn="auto">
              <a:spcBef>
                <a:spcPts val="0"/>
              </a:spcBef>
              <a:spcAft>
                <a:spcPts val="0"/>
              </a:spcAft>
              <a:defRPr/>
            </a:pPr>
            <a:endParaRPr lang="en-US" sz="800" dirty="0">
              <a:solidFill>
                <a:schemeClr val="accent1">
                  <a:lumMod val="50000"/>
                </a:schemeClr>
              </a:solidFill>
              <a:effectLst>
                <a:outerShdw blurRad="38100" dist="38100" dir="2700000" algn="tl">
                  <a:srgbClr val="000000">
                    <a:alpha val="43137"/>
                  </a:srgbClr>
                </a:outerShdw>
              </a:effectLst>
              <a:latin typeface="+mn-lt"/>
              <a:cs typeface="+mn-cs"/>
            </a:endParaRPr>
          </a:p>
        </p:txBody>
      </p:sp>
      <p:pic>
        <p:nvPicPr>
          <p:cNvPr id="1026" name="Picture 2" descr="wzo+herzl1.jpg"/>
          <p:cNvPicPr>
            <a:picLocks noChangeAspect="1" noChangeArrowheads="1"/>
          </p:cNvPicPr>
          <p:nvPr/>
        </p:nvPicPr>
        <p:blipFill>
          <a:blip r:embed="rId4" cstate="print"/>
          <a:srcRect/>
          <a:stretch>
            <a:fillRect/>
          </a:stretch>
        </p:blipFill>
        <p:spPr bwMode="auto">
          <a:xfrm>
            <a:off x="6629400" y="5410200"/>
            <a:ext cx="2314575" cy="1276350"/>
          </a:xfrm>
          <a:prstGeom prst="rect">
            <a:avLst/>
          </a:prstGeom>
          <a:noFill/>
          <a:ln w="9525">
            <a:noFill/>
            <a:miter lim="800000"/>
            <a:headEnd/>
            <a:tailEnd/>
          </a:ln>
        </p:spPr>
      </p:pic>
      <p:sp>
        <p:nvSpPr>
          <p:cNvPr id="5" name="TextBox 4"/>
          <p:cNvSpPr txBox="1"/>
          <p:nvPr/>
        </p:nvSpPr>
        <p:spPr>
          <a:xfrm>
            <a:off x="533400" y="990600"/>
            <a:ext cx="8077200" cy="938719"/>
          </a:xfrm>
          <a:prstGeom prst="rect">
            <a:avLst/>
          </a:prstGeom>
          <a:noFill/>
        </p:spPr>
        <p:txBody>
          <a:bodyPr wrap="square" rtlCol="0">
            <a:spAutoFit/>
          </a:bodyPr>
          <a:lstStyle/>
          <a:p>
            <a:pPr algn="ctr"/>
            <a:r>
              <a:rPr lang="en-US" sz="5500" dirty="0"/>
              <a:t>Women in the IDF, cont.</a:t>
            </a:r>
          </a:p>
        </p:txBody>
      </p:sp>
      <p:sp>
        <p:nvSpPr>
          <p:cNvPr id="6" name="TextBox 5"/>
          <p:cNvSpPr txBox="1"/>
          <p:nvPr/>
        </p:nvSpPr>
        <p:spPr>
          <a:xfrm>
            <a:off x="533400" y="2438400"/>
            <a:ext cx="8077200" cy="2308324"/>
          </a:xfrm>
          <a:prstGeom prst="rect">
            <a:avLst/>
          </a:prstGeom>
          <a:noFill/>
        </p:spPr>
        <p:txBody>
          <a:bodyPr wrap="square" rtlCol="0">
            <a:spAutoFit/>
          </a:bodyPr>
          <a:lstStyle/>
          <a:p>
            <a:pPr eaLnBrk="1" hangingPunct="1">
              <a:buFont typeface="Arial"/>
              <a:buChar char="•"/>
            </a:pPr>
            <a:r>
              <a:rPr lang="en-US" dirty="0"/>
              <a:t> Israel is the only country in the world with compulsory military service for all men and women when they reach the age of 18, or complete their studies</a:t>
            </a:r>
          </a:p>
          <a:p>
            <a:pPr eaLnBrk="1" hangingPunct="1">
              <a:buFont typeface="Arial"/>
              <a:buChar char="•"/>
            </a:pPr>
            <a:endParaRPr lang="en-US" dirty="0"/>
          </a:p>
          <a:p>
            <a:pPr eaLnBrk="1" hangingPunct="1">
              <a:buFont typeface="Arial"/>
              <a:buChar char="•"/>
            </a:pPr>
            <a:r>
              <a:rPr lang="en-US" dirty="0"/>
              <a:t> Men serve 36 months and women serve 20 months</a:t>
            </a:r>
          </a:p>
          <a:p>
            <a:pPr eaLnBrk="1" hangingPunct="1">
              <a:buFont typeface="Arial"/>
              <a:buChar char="•"/>
            </a:pPr>
            <a:endParaRPr lang="en-US" dirty="0"/>
          </a:p>
          <a:p>
            <a:pPr eaLnBrk="1" hangingPunct="1">
              <a:buFont typeface="Arial"/>
              <a:buChar char="•"/>
            </a:pPr>
            <a:r>
              <a:rPr lang="en-US" dirty="0"/>
              <a:t> The 1986 Defense Service Law establishes that religious women are exempt from military service. Those who wish may enlist in the National Service, where they are active in community service</a:t>
            </a:r>
          </a:p>
        </p:txBody>
      </p:sp>
      <p:pic>
        <p:nvPicPr>
          <p:cNvPr id="8" name="Picture 7" descr="IDF.jpg"/>
          <p:cNvPicPr>
            <a:picLocks noChangeAspect="1"/>
          </p:cNvPicPr>
          <p:nvPr/>
        </p:nvPicPr>
        <p:blipFill>
          <a:blip r:embed="rId5"/>
          <a:stretch>
            <a:fillRect/>
          </a:stretch>
        </p:blipFill>
        <p:spPr>
          <a:xfrm>
            <a:off x="3276600" y="4724400"/>
            <a:ext cx="2362200" cy="1769833"/>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srcRect/>
          <a:stretch>
            <a:fillRect/>
          </a:stretch>
        </p:blipFill>
        <p:spPr bwMode="auto">
          <a:xfrm>
            <a:off x="0" y="0"/>
            <a:ext cx="9124950" cy="990600"/>
          </a:xfrm>
          <a:prstGeom prst="rect">
            <a:avLst/>
          </a:prstGeom>
          <a:noFill/>
          <a:ln w="9525">
            <a:noFill/>
            <a:miter lim="800000"/>
            <a:headEnd/>
            <a:tailEnd/>
          </a:ln>
        </p:spPr>
      </p:pic>
      <p:sp>
        <p:nvSpPr>
          <p:cNvPr id="7" name="TextBox 6"/>
          <p:cNvSpPr txBox="1"/>
          <p:nvPr/>
        </p:nvSpPr>
        <p:spPr>
          <a:xfrm>
            <a:off x="152400" y="6335713"/>
            <a:ext cx="2743200" cy="585787"/>
          </a:xfrm>
          <a:prstGeom prst="rect">
            <a:avLst/>
          </a:prstGeom>
          <a:noFill/>
        </p:spPr>
        <p:txBody>
          <a:bodyPr>
            <a:spAutoFit/>
          </a:bodyPr>
          <a:lstStyle/>
          <a:p>
            <a:pPr algn="ctr" fontAlgn="auto">
              <a:spcBef>
                <a:spcPts val="0"/>
              </a:spcBef>
              <a:spcAft>
                <a:spcPts val="0"/>
              </a:spcAft>
              <a:defRPr/>
            </a:pPr>
            <a:r>
              <a:rPr lang="en-US" sz="800" b="1" dirty="0">
                <a:solidFill>
                  <a:schemeClr val="accent1">
                    <a:lumMod val="50000"/>
                  </a:schemeClr>
                </a:solidFill>
                <a:effectLst>
                  <a:outerShdw blurRad="38100" dist="38100" dir="2700000" algn="tl">
                    <a:srgbClr val="000000">
                      <a:alpha val="43137"/>
                    </a:srgbClr>
                  </a:outerShdw>
                </a:effectLst>
                <a:latin typeface="+mn-lt"/>
                <a:cs typeface="+mn-cs"/>
              </a:rPr>
              <a:t>Department for Diaspora Activities </a:t>
            </a:r>
            <a:r>
              <a:rPr lang="he-IL" sz="800" b="1" dirty="0">
                <a:solidFill>
                  <a:schemeClr val="accent1">
                    <a:lumMod val="50000"/>
                  </a:schemeClr>
                </a:solidFill>
                <a:effectLst>
                  <a:outerShdw blurRad="38100" dist="38100" dir="2700000" algn="tl">
                    <a:srgbClr val="000000">
                      <a:alpha val="43137"/>
                    </a:srgbClr>
                  </a:outerShdw>
                </a:effectLst>
                <a:latin typeface="+mn-lt"/>
                <a:cs typeface="+mn-cs"/>
              </a:rPr>
              <a:t>-</a:t>
            </a:r>
            <a:r>
              <a:rPr lang="en-US" sz="800" b="1" dirty="0">
                <a:solidFill>
                  <a:schemeClr val="accent1">
                    <a:lumMod val="50000"/>
                  </a:schemeClr>
                </a:solidFill>
                <a:effectLst>
                  <a:outerShdw blurRad="38100" dist="38100" dir="2700000" algn="tl">
                    <a:srgbClr val="000000">
                      <a:alpha val="43137"/>
                    </a:srgbClr>
                  </a:outerShdw>
                </a:effectLst>
                <a:latin typeface="+mn-lt"/>
                <a:cs typeface="+mn-cs"/>
              </a:rPr>
              <a:t>North America       </a:t>
            </a:r>
          </a:p>
          <a:p>
            <a:pPr algn="ctr" fontAlgn="auto">
              <a:spcBef>
                <a:spcPts val="0"/>
              </a:spcBef>
              <a:spcAft>
                <a:spcPts val="0"/>
              </a:spcAft>
              <a:defRPr/>
            </a:pPr>
            <a:r>
              <a:rPr lang="he-IL" sz="800" b="1" dirty="0">
                <a:solidFill>
                  <a:schemeClr val="accent1">
                    <a:lumMod val="50000"/>
                  </a:schemeClr>
                </a:solidFill>
                <a:effectLst>
                  <a:outerShdw blurRad="38100" dist="38100" dir="2700000" algn="tl">
                    <a:srgbClr val="000000">
                      <a:alpha val="43137"/>
                    </a:srgbClr>
                  </a:outerShdw>
                </a:effectLst>
                <a:latin typeface="+mn-lt"/>
                <a:cs typeface="+mn-cs"/>
              </a:rPr>
              <a:t>המחלקה לפעילות בתפוצות- צפון אמריקה</a:t>
            </a:r>
            <a:endParaRPr lang="en-US" sz="800" b="1" dirty="0">
              <a:solidFill>
                <a:schemeClr val="accent1">
                  <a:lumMod val="50000"/>
                </a:schemeClr>
              </a:solidFill>
              <a:effectLst>
                <a:outerShdw blurRad="38100" dist="38100" dir="2700000" algn="tl">
                  <a:srgbClr val="000000">
                    <a:alpha val="43137"/>
                  </a:srgbClr>
                </a:outerShdw>
              </a:effectLst>
              <a:latin typeface="+mn-lt"/>
              <a:cs typeface="+mn-cs"/>
            </a:endParaRPr>
          </a:p>
          <a:p>
            <a:pPr algn="ctr" fontAlgn="auto">
              <a:spcBef>
                <a:spcPts val="0"/>
              </a:spcBef>
              <a:spcAft>
                <a:spcPts val="0"/>
              </a:spcAft>
              <a:defRPr/>
            </a:pPr>
            <a:r>
              <a:rPr lang="en-US" sz="800" u="sng" dirty="0">
                <a:latin typeface="+mn-lt"/>
                <a:cs typeface="+mn-cs"/>
                <a:hlinkClick r:id="rId3"/>
              </a:rPr>
              <a:t>www.izionist.org/NA</a:t>
            </a:r>
            <a:endParaRPr lang="en-US" sz="800" dirty="0">
              <a:latin typeface="+mn-lt"/>
              <a:cs typeface="+mn-cs"/>
            </a:endParaRPr>
          </a:p>
          <a:p>
            <a:pPr algn="ctr" fontAlgn="auto">
              <a:spcBef>
                <a:spcPts val="0"/>
              </a:spcBef>
              <a:spcAft>
                <a:spcPts val="0"/>
              </a:spcAft>
              <a:defRPr/>
            </a:pPr>
            <a:endParaRPr lang="en-US" sz="800" dirty="0">
              <a:solidFill>
                <a:schemeClr val="accent1">
                  <a:lumMod val="50000"/>
                </a:schemeClr>
              </a:solidFill>
              <a:effectLst>
                <a:outerShdw blurRad="38100" dist="38100" dir="2700000" algn="tl">
                  <a:srgbClr val="000000">
                    <a:alpha val="43137"/>
                  </a:srgbClr>
                </a:outerShdw>
              </a:effectLst>
              <a:latin typeface="+mn-lt"/>
              <a:cs typeface="+mn-cs"/>
            </a:endParaRPr>
          </a:p>
        </p:txBody>
      </p:sp>
      <p:pic>
        <p:nvPicPr>
          <p:cNvPr id="1026" name="Picture 2" descr="wzo+herzl1.jpg"/>
          <p:cNvPicPr>
            <a:picLocks noChangeAspect="1" noChangeArrowheads="1"/>
          </p:cNvPicPr>
          <p:nvPr/>
        </p:nvPicPr>
        <p:blipFill>
          <a:blip r:embed="rId4" cstate="print"/>
          <a:srcRect/>
          <a:stretch>
            <a:fillRect/>
          </a:stretch>
        </p:blipFill>
        <p:spPr bwMode="auto">
          <a:xfrm>
            <a:off x="6629400" y="5410200"/>
            <a:ext cx="2314575" cy="1276350"/>
          </a:xfrm>
          <a:prstGeom prst="rect">
            <a:avLst/>
          </a:prstGeom>
          <a:noFill/>
          <a:ln w="9525">
            <a:noFill/>
            <a:miter lim="800000"/>
            <a:headEnd/>
            <a:tailEnd/>
          </a:ln>
        </p:spPr>
      </p:pic>
      <p:sp>
        <p:nvSpPr>
          <p:cNvPr id="5" name="TextBox 4"/>
          <p:cNvSpPr txBox="1"/>
          <p:nvPr/>
        </p:nvSpPr>
        <p:spPr>
          <a:xfrm>
            <a:off x="533400" y="990600"/>
            <a:ext cx="8077200" cy="1477328"/>
          </a:xfrm>
          <a:prstGeom prst="rect">
            <a:avLst/>
          </a:prstGeom>
          <a:noFill/>
        </p:spPr>
        <p:txBody>
          <a:bodyPr wrap="square" rtlCol="0">
            <a:spAutoFit/>
          </a:bodyPr>
          <a:lstStyle/>
          <a:p>
            <a:pPr algn="ctr"/>
            <a:r>
              <a:rPr lang="en-US" sz="5000" dirty="0"/>
              <a:t>Women in the IDF:</a:t>
            </a:r>
          </a:p>
          <a:p>
            <a:pPr algn="ctr"/>
            <a:r>
              <a:rPr lang="en-US" sz="4000" dirty="0"/>
              <a:t>The Case of Alice Miller</a:t>
            </a:r>
          </a:p>
        </p:txBody>
      </p:sp>
      <p:sp>
        <p:nvSpPr>
          <p:cNvPr id="6" name="TextBox 5"/>
          <p:cNvSpPr txBox="1"/>
          <p:nvPr/>
        </p:nvSpPr>
        <p:spPr>
          <a:xfrm>
            <a:off x="533400" y="2514600"/>
            <a:ext cx="8153400" cy="2970044"/>
          </a:xfrm>
          <a:prstGeom prst="rect">
            <a:avLst/>
          </a:prstGeom>
          <a:noFill/>
        </p:spPr>
        <p:txBody>
          <a:bodyPr wrap="square" rtlCol="0">
            <a:spAutoFit/>
          </a:bodyPr>
          <a:lstStyle/>
          <a:p>
            <a:pPr eaLnBrk="1" hangingPunct="1">
              <a:buFont typeface="Arial" charset="0"/>
              <a:buNone/>
            </a:pPr>
            <a:r>
              <a:rPr lang="en-US" sz="1700" dirty="0"/>
              <a:t>In 1995, Alice Miller, together with the Women’s Lobby and women Knesset members, led a campaign against the IDF over her right to join flight training.</a:t>
            </a:r>
          </a:p>
          <a:p>
            <a:pPr eaLnBrk="1" hangingPunct="1">
              <a:buFont typeface="Arial"/>
              <a:buChar char="•"/>
            </a:pPr>
            <a:r>
              <a:rPr lang="en-US" sz="1700" dirty="0"/>
              <a:t> The IDF argued that women were physically incompatible for the flight course, and that the State would have to shoulder a large cost to adapt the program for women.</a:t>
            </a:r>
          </a:p>
          <a:p>
            <a:pPr eaLnBrk="1" hangingPunct="1">
              <a:buFont typeface="Arial"/>
              <a:buChar char="•"/>
            </a:pPr>
            <a:r>
              <a:rPr lang="en-US" sz="1700" dirty="0"/>
              <a:t> The High Court of Justice ruled that the principle of equality, which comprises one of the state’s cardinal values, justifies and demands the financial investment</a:t>
            </a:r>
          </a:p>
          <a:p>
            <a:pPr eaLnBrk="1" hangingPunct="1">
              <a:buFont typeface="Arial"/>
              <a:buChar char="•"/>
            </a:pPr>
            <a:r>
              <a:rPr lang="en-US" sz="1700" dirty="0"/>
              <a:t> Since 1995, the flight course, and in its wake the </a:t>
            </a:r>
            <a:r>
              <a:rPr lang="en-US" sz="1700" dirty="0" err="1"/>
              <a:t>Shayetet</a:t>
            </a:r>
            <a:r>
              <a:rPr lang="en-US" sz="1700" dirty="0"/>
              <a:t> Naval </a:t>
            </a:r>
            <a:r>
              <a:rPr lang="en-US" sz="1700" dirty="0" err="1"/>
              <a:t>Sepcail</a:t>
            </a:r>
            <a:r>
              <a:rPr lang="en-US" sz="1700" dirty="0"/>
              <a:t> Force Unit, now enlists women</a:t>
            </a:r>
          </a:p>
          <a:p>
            <a:pPr eaLnBrk="1" hangingPunct="1">
              <a:buFont typeface="Arial"/>
              <a:buChar char="•"/>
            </a:pPr>
            <a:r>
              <a:rPr lang="en-US" sz="1700" dirty="0"/>
              <a:t> In 2000, a law was passed requiring the IDF to open combat service roles to thousands of women</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srcRect/>
          <a:stretch>
            <a:fillRect/>
          </a:stretch>
        </p:blipFill>
        <p:spPr bwMode="auto">
          <a:xfrm>
            <a:off x="0" y="0"/>
            <a:ext cx="9124950" cy="990600"/>
          </a:xfrm>
          <a:prstGeom prst="rect">
            <a:avLst/>
          </a:prstGeom>
          <a:noFill/>
          <a:ln w="9525">
            <a:noFill/>
            <a:miter lim="800000"/>
            <a:headEnd/>
            <a:tailEnd/>
          </a:ln>
        </p:spPr>
      </p:pic>
      <p:sp>
        <p:nvSpPr>
          <p:cNvPr id="7" name="TextBox 6"/>
          <p:cNvSpPr txBox="1"/>
          <p:nvPr/>
        </p:nvSpPr>
        <p:spPr>
          <a:xfrm>
            <a:off x="152400" y="6335713"/>
            <a:ext cx="2743200" cy="585787"/>
          </a:xfrm>
          <a:prstGeom prst="rect">
            <a:avLst/>
          </a:prstGeom>
          <a:noFill/>
        </p:spPr>
        <p:txBody>
          <a:bodyPr>
            <a:spAutoFit/>
          </a:bodyPr>
          <a:lstStyle/>
          <a:p>
            <a:pPr algn="ctr" fontAlgn="auto">
              <a:spcBef>
                <a:spcPts val="0"/>
              </a:spcBef>
              <a:spcAft>
                <a:spcPts val="0"/>
              </a:spcAft>
              <a:defRPr/>
            </a:pPr>
            <a:r>
              <a:rPr lang="en-US" sz="800" b="1" dirty="0">
                <a:solidFill>
                  <a:schemeClr val="accent1">
                    <a:lumMod val="50000"/>
                  </a:schemeClr>
                </a:solidFill>
                <a:effectLst>
                  <a:outerShdw blurRad="38100" dist="38100" dir="2700000" algn="tl">
                    <a:srgbClr val="000000">
                      <a:alpha val="43137"/>
                    </a:srgbClr>
                  </a:outerShdw>
                </a:effectLst>
                <a:latin typeface="+mn-lt"/>
                <a:cs typeface="+mn-cs"/>
              </a:rPr>
              <a:t>Department for Diaspora Activities </a:t>
            </a:r>
            <a:r>
              <a:rPr lang="he-IL" sz="800" b="1" dirty="0">
                <a:solidFill>
                  <a:schemeClr val="accent1">
                    <a:lumMod val="50000"/>
                  </a:schemeClr>
                </a:solidFill>
                <a:effectLst>
                  <a:outerShdw blurRad="38100" dist="38100" dir="2700000" algn="tl">
                    <a:srgbClr val="000000">
                      <a:alpha val="43137"/>
                    </a:srgbClr>
                  </a:outerShdw>
                </a:effectLst>
                <a:latin typeface="+mn-lt"/>
                <a:cs typeface="+mn-cs"/>
              </a:rPr>
              <a:t>-</a:t>
            </a:r>
            <a:r>
              <a:rPr lang="en-US" sz="800" b="1" dirty="0">
                <a:solidFill>
                  <a:schemeClr val="accent1">
                    <a:lumMod val="50000"/>
                  </a:schemeClr>
                </a:solidFill>
                <a:effectLst>
                  <a:outerShdw blurRad="38100" dist="38100" dir="2700000" algn="tl">
                    <a:srgbClr val="000000">
                      <a:alpha val="43137"/>
                    </a:srgbClr>
                  </a:outerShdw>
                </a:effectLst>
                <a:latin typeface="+mn-lt"/>
                <a:cs typeface="+mn-cs"/>
              </a:rPr>
              <a:t>North America       </a:t>
            </a:r>
          </a:p>
          <a:p>
            <a:pPr algn="ctr" fontAlgn="auto">
              <a:spcBef>
                <a:spcPts val="0"/>
              </a:spcBef>
              <a:spcAft>
                <a:spcPts val="0"/>
              </a:spcAft>
              <a:defRPr/>
            </a:pPr>
            <a:r>
              <a:rPr lang="he-IL" sz="800" b="1" dirty="0">
                <a:solidFill>
                  <a:schemeClr val="accent1">
                    <a:lumMod val="50000"/>
                  </a:schemeClr>
                </a:solidFill>
                <a:effectLst>
                  <a:outerShdw blurRad="38100" dist="38100" dir="2700000" algn="tl">
                    <a:srgbClr val="000000">
                      <a:alpha val="43137"/>
                    </a:srgbClr>
                  </a:outerShdw>
                </a:effectLst>
                <a:latin typeface="+mn-lt"/>
                <a:cs typeface="+mn-cs"/>
              </a:rPr>
              <a:t>המחלקה לפעילות בתפוצות- צפון אמריקה</a:t>
            </a:r>
            <a:endParaRPr lang="en-US" sz="800" b="1" dirty="0">
              <a:solidFill>
                <a:schemeClr val="accent1">
                  <a:lumMod val="50000"/>
                </a:schemeClr>
              </a:solidFill>
              <a:effectLst>
                <a:outerShdw blurRad="38100" dist="38100" dir="2700000" algn="tl">
                  <a:srgbClr val="000000">
                    <a:alpha val="43137"/>
                  </a:srgbClr>
                </a:outerShdw>
              </a:effectLst>
              <a:latin typeface="+mn-lt"/>
              <a:cs typeface="+mn-cs"/>
            </a:endParaRPr>
          </a:p>
          <a:p>
            <a:pPr algn="ctr" fontAlgn="auto">
              <a:spcBef>
                <a:spcPts val="0"/>
              </a:spcBef>
              <a:spcAft>
                <a:spcPts val="0"/>
              </a:spcAft>
              <a:defRPr/>
            </a:pPr>
            <a:r>
              <a:rPr lang="en-US" sz="800" u="sng" dirty="0">
                <a:latin typeface="+mn-lt"/>
                <a:cs typeface="+mn-cs"/>
                <a:hlinkClick r:id="rId3"/>
              </a:rPr>
              <a:t>www.izionist.org/NA</a:t>
            </a:r>
            <a:endParaRPr lang="en-US" sz="800" dirty="0">
              <a:latin typeface="+mn-lt"/>
              <a:cs typeface="+mn-cs"/>
            </a:endParaRPr>
          </a:p>
          <a:p>
            <a:pPr algn="ctr" fontAlgn="auto">
              <a:spcBef>
                <a:spcPts val="0"/>
              </a:spcBef>
              <a:spcAft>
                <a:spcPts val="0"/>
              </a:spcAft>
              <a:defRPr/>
            </a:pPr>
            <a:endParaRPr lang="en-US" sz="800" dirty="0">
              <a:solidFill>
                <a:schemeClr val="accent1">
                  <a:lumMod val="50000"/>
                </a:schemeClr>
              </a:solidFill>
              <a:effectLst>
                <a:outerShdw blurRad="38100" dist="38100" dir="2700000" algn="tl">
                  <a:srgbClr val="000000">
                    <a:alpha val="43137"/>
                  </a:srgbClr>
                </a:outerShdw>
              </a:effectLst>
              <a:latin typeface="+mn-lt"/>
              <a:cs typeface="+mn-cs"/>
            </a:endParaRPr>
          </a:p>
        </p:txBody>
      </p:sp>
      <p:pic>
        <p:nvPicPr>
          <p:cNvPr id="1026" name="Picture 2" descr="wzo+herzl1.jpg"/>
          <p:cNvPicPr>
            <a:picLocks noChangeAspect="1" noChangeArrowheads="1"/>
          </p:cNvPicPr>
          <p:nvPr/>
        </p:nvPicPr>
        <p:blipFill>
          <a:blip r:embed="rId4" cstate="print"/>
          <a:srcRect/>
          <a:stretch>
            <a:fillRect/>
          </a:stretch>
        </p:blipFill>
        <p:spPr bwMode="auto">
          <a:xfrm>
            <a:off x="6629400" y="5410200"/>
            <a:ext cx="2314575" cy="1276350"/>
          </a:xfrm>
          <a:prstGeom prst="rect">
            <a:avLst/>
          </a:prstGeom>
          <a:noFill/>
          <a:ln w="9525">
            <a:noFill/>
            <a:miter lim="800000"/>
            <a:headEnd/>
            <a:tailEnd/>
          </a:ln>
        </p:spPr>
      </p:pic>
      <p:sp>
        <p:nvSpPr>
          <p:cNvPr id="5" name="TextBox 4"/>
          <p:cNvSpPr txBox="1"/>
          <p:nvPr/>
        </p:nvSpPr>
        <p:spPr>
          <a:xfrm>
            <a:off x="381000" y="990600"/>
            <a:ext cx="8382000" cy="1323439"/>
          </a:xfrm>
          <a:prstGeom prst="rect">
            <a:avLst/>
          </a:prstGeom>
          <a:noFill/>
        </p:spPr>
        <p:txBody>
          <a:bodyPr wrap="square" rtlCol="0">
            <a:spAutoFit/>
          </a:bodyPr>
          <a:lstStyle/>
          <a:p>
            <a:pPr algn="ctr"/>
            <a:r>
              <a:rPr lang="en-US" sz="4000" dirty="0"/>
              <a:t>Achievements in the Advancements of Women in Israel</a:t>
            </a:r>
          </a:p>
        </p:txBody>
      </p:sp>
      <p:sp>
        <p:nvSpPr>
          <p:cNvPr id="6" name="TextBox 5"/>
          <p:cNvSpPr txBox="1"/>
          <p:nvPr/>
        </p:nvSpPr>
        <p:spPr>
          <a:xfrm>
            <a:off x="381000" y="2438400"/>
            <a:ext cx="8382000" cy="3139321"/>
          </a:xfrm>
          <a:prstGeom prst="rect">
            <a:avLst/>
          </a:prstGeom>
          <a:noFill/>
        </p:spPr>
        <p:txBody>
          <a:bodyPr wrap="square" rtlCol="0">
            <a:spAutoFit/>
          </a:bodyPr>
          <a:lstStyle/>
          <a:p>
            <a:pPr marL="342900" indent="-342900" eaLnBrk="1" hangingPunct="1">
              <a:buFont typeface="+mj-lt"/>
              <a:buAutoNum type="arabicPeriod"/>
            </a:pPr>
            <a:r>
              <a:rPr lang="en-US" dirty="0"/>
              <a:t>The entry of women into the labor market broadening their importance in all sectors</a:t>
            </a:r>
          </a:p>
          <a:p>
            <a:pPr marL="342900" indent="-342900" eaLnBrk="1" hangingPunct="1">
              <a:buFont typeface="+mj-lt"/>
              <a:buAutoNum type="arabicPeriod"/>
            </a:pPr>
            <a:endParaRPr lang="en-US" dirty="0"/>
          </a:p>
          <a:p>
            <a:pPr marL="342900" indent="-342900" eaLnBrk="1" hangingPunct="1">
              <a:buFont typeface="+mj-lt"/>
              <a:buAutoNum type="arabicPeriod"/>
            </a:pPr>
            <a:r>
              <a:rPr lang="en-US" dirty="0"/>
              <a:t>Israel’s legislation is amongst the world’s most progressive, raising awareness, oversight, and institutionalizing supervision</a:t>
            </a:r>
          </a:p>
          <a:p>
            <a:pPr marL="342900" indent="-342900" eaLnBrk="1" hangingPunct="1">
              <a:buFont typeface="+mj-lt"/>
              <a:buAutoNum type="arabicPeriod"/>
            </a:pPr>
            <a:endParaRPr lang="en-US" dirty="0"/>
          </a:p>
          <a:p>
            <a:pPr marL="342900" indent="-342900" eaLnBrk="1" hangingPunct="1">
              <a:buFont typeface="+mj-lt"/>
              <a:buAutoNum type="arabicPeriod"/>
            </a:pPr>
            <a:r>
              <a:rPr lang="en-US" dirty="0"/>
              <a:t>Providing greater protection to women by intensifying the struggles against violence towards women, sexual harassment, and the trafficking in women</a:t>
            </a:r>
          </a:p>
          <a:p>
            <a:pPr marL="342900" indent="-342900" eaLnBrk="1" hangingPunct="1">
              <a:buFont typeface="+mj-lt"/>
              <a:buAutoNum type="arabicPeriod"/>
            </a:pPr>
            <a:endParaRPr lang="en-US" dirty="0"/>
          </a:p>
          <a:p>
            <a:pPr marL="342900" indent="-342900" eaLnBrk="1" hangingPunct="1">
              <a:buFont typeface="+mj-lt"/>
              <a:buAutoNum type="arabicPeriod"/>
            </a:pPr>
            <a:r>
              <a:rPr lang="en-US" dirty="0"/>
              <a:t>Strengthening the voice of women in social-cultural formation; women in literature, the media, religion, peace, and war</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srcRect/>
          <a:stretch>
            <a:fillRect/>
          </a:stretch>
        </p:blipFill>
        <p:spPr bwMode="auto">
          <a:xfrm>
            <a:off x="0" y="0"/>
            <a:ext cx="9124950" cy="990600"/>
          </a:xfrm>
          <a:prstGeom prst="rect">
            <a:avLst/>
          </a:prstGeom>
          <a:noFill/>
          <a:ln w="9525">
            <a:noFill/>
            <a:miter lim="800000"/>
            <a:headEnd/>
            <a:tailEnd/>
          </a:ln>
        </p:spPr>
      </p:pic>
      <p:sp>
        <p:nvSpPr>
          <p:cNvPr id="7" name="TextBox 6"/>
          <p:cNvSpPr txBox="1"/>
          <p:nvPr/>
        </p:nvSpPr>
        <p:spPr>
          <a:xfrm>
            <a:off x="152400" y="6335713"/>
            <a:ext cx="2743200" cy="585787"/>
          </a:xfrm>
          <a:prstGeom prst="rect">
            <a:avLst/>
          </a:prstGeom>
          <a:noFill/>
        </p:spPr>
        <p:txBody>
          <a:bodyPr>
            <a:spAutoFit/>
          </a:bodyPr>
          <a:lstStyle/>
          <a:p>
            <a:pPr algn="ctr" fontAlgn="auto">
              <a:spcBef>
                <a:spcPts val="0"/>
              </a:spcBef>
              <a:spcAft>
                <a:spcPts val="0"/>
              </a:spcAft>
              <a:defRPr/>
            </a:pPr>
            <a:r>
              <a:rPr lang="en-US" sz="800" b="1" dirty="0">
                <a:solidFill>
                  <a:schemeClr val="accent1">
                    <a:lumMod val="50000"/>
                  </a:schemeClr>
                </a:solidFill>
                <a:effectLst>
                  <a:outerShdw blurRad="38100" dist="38100" dir="2700000" algn="tl">
                    <a:srgbClr val="000000">
                      <a:alpha val="43137"/>
                    </a:srgbClr>
                  </a:outerShdw>
                </a:effectLst>
                <a:latin typeface="+mn-lt"/>
                <a:cs typeface="+mn-cs"/>
              </a:rPr>
              <a:t>Department for Diaspora Activities </a:t>
            </a:r>
            <a:r>
              <a:rPr lang="he-IL" sz="800" b="1" dirty="0">
                <a:solidFill>
                  <a:schemeClr val="accent1">
                    <a:lumMod val="50000"/>
                  </a:schemeClr>
                </a:solidFill>
                <a:effectLst>
                  <a:outerShdw blurRad="38100" dist="38100" dir="2700000" algn="tl">
                    <a:srgbClr val="000000">
                      <a:alpha val="43137"/>
                    </a:srgbClr>
                  </a:outerShdw>
                </a:effectLst>
                <a:latin typeface="+mn-lt"/>
                <a:cs typeface="+mn-cs"/>
              </a:rPr>
              <a:t>-</a:t>
            </a:r>
            <a:r>
              <a:rPr lang="en-US" sz="800" b="1" dirty="0">
                <a:solidFill>
                  <a:schemeClr val="accent1">
                    <a:lumMod val="50000"/>
                  </a:schemeClr>
                </a:solidFill>
                <a:effectLst>
                  <a:outerShdw blurRad="38100" dist="38100" dir="2700000" algn="tl">
                    <a:srgbClr val="000000">
                      <a:alpha val="43137"/>
                    </a:srgbClr>
                  </a:outerShdw>
                </a:effectLst>
                <a:latin typeface="+mn-lt"/>
                <a:cs typeface="+mn-cs"/>
              </a:rPr>
              <a:t>North America       </a:t>
            </a:r>
          </a:p>
          <a:p>
            <a:pPr algn="ctr" fontAlgn="auto">
              <a:spcBef>
                <a:spcPts val="0"/>
              </a:spcBef>
              <a:spcAft>
                <a:spcPts val="0"/>
              </a:spcAft>
              <a:defRPr/>
            </a:pPr>
            <a:r>
              <a:rPr lang="he-IL" sz="800" b="1" dirty="0">
                <a:solidFill>
                  <a:schemeClr val="accent1">
                    <a:lumMod val="50000"/>
                  </a:schemeClr>
                </a:solidFill>
                <a:effectLst>
                  <a:outerShdw blurRad="38100" dist="38100" dir="2700000" algn="tl">
                    <a:srgbClr val="000000">
                      <a:alpha val="43137"/>
                    </a:srgbClr>
                  </a:outerShdw>
                </a:effectLst>
                <a:latin typeface="+mn-lt"/>
                <a:cs typeface="+mn-cs"/>
              </a:rPr>
              <a:t>המחלקה לפעילות בתפוצות- צפון אמריקה</a:t>
            </a:r>
            <a:endParaRPr lang="en-US" sz="800" b="1" dirty="0">
              <a:solidFill>
                <a:schemeClr val="accent1">
                  <a:lumMod val="50000"/>
                </a:schemeClr>
              </a:solidFill>
              <a:effectLst>
                <a:outerShdw blurRad="38100" dist="38100" dir="2700000" algn="tl">
                  <a:srgbClr val="000000">
                    <a:alpha val="43137"/>
                  </a:srgbClr>
                </a:outerShdw>
              </a:effectLst>
              <a:latin typeface="+mn-lt"/>
              <a:cs typeface="+mn-cs"/>
            </a:endParaRPr>
          </a:p>
          <a:p>
            <a:pPr algn="ctr" fontAlgn="auto">
              <a:spcBef>
                <a:spcPts val="0"/>
              </a:spcBef>
              <a:spcAft>
                <a:spcPts val="0"/>
              </a:spcAft>
              <a:defRPr/>
            </a:pPr>
            <a:r>
              <a:rPr lang="en-US" sz="800" u="sng" dirty="0">
                <a:latin typeface="+mn-lt"/>
                <a:cs typeface="+mn-cs"/>
                <a:hlinkClick r:id="rId3"/>
              </a:rPr>
              <a:t>www.izionist.org/NA</a:t>
            </a:r>
            <a:endParaRPr lang="en-US" sz="800" dirty="0">
              <a:latin typeface="+mn-lt"/>
              <a:cs typeface="+mn-cs"/>
            </a:endParaRPr>
          </a:p>
          <a:p>
            <a:pPr algn="ctr" fontAlgn="auto">
              <a:spcBef>
                <a:spcPts val="0"/>
              </a:spcBef>
              <a:spcAft>
                <a:spcPts val="0"/>
              </a:spcAft>
              <a:defRPr/>
            </a:pPr>
            <a:endParaRPr lang="en-US" sz="800" dirty="0">
              <a:solidFill>
                <a:schemeClr val="accent1">
                  <a:lumMod val="50000"/>
                </a:schemeClr>
              </a:solidFill>
              <a:effectLst>
                <a:outerShdw blurRad="38100" dist="38100" dir="2700000" algn="tl">
                  <a:srgbClr val="000000">
                    <a:alpha val="43137"/>
                  </a:srgbClr>
                </a:outerShdw>
              </a:effectLst>
              <a:latin typeface="+mn-lt"/>
              <a:cs typeface="+mn-cs"/>
            </a:endParaRPr>
          </a:p>
        </p:txBody>
      </p:sp>
      <p:pic>
        <p:nvPicPr>
          <p:cNvPr id="1026" name="Picture 2" descr="wzo+herzl1.jpg"/>
          <p:cNvPicPr>
            <a:picLocks noChangeAspect="1" noChangeArrowheads="1"/>
          </p:cNvPicPr>
          <p:nvPr/>
        </p:nvPicPr>
        <p:blipFill>
          <a:blip r:embed="rId4" cstate="print"/>
          <a:srcRect/>
          <a:stretch>
            <a:fillRect/>
          </a:stretch>
        </p:blipFill>
        <p:spPr bwMode="auto">
          <a:xfrm>
            <a:off x="6629400" y="5410200"/>
            <a:ext cx="2314575" cy="1276350"/>
          </a:xfrm>
          <a:prstGeom prst="rect">
            <a:avLst/>
          </a:prstGeom>
          <a:noFill/>
          <a:ln w="9525">
            <a:noFill/>
            <a:miter lim="800000"/>
            <a:headEnd/>
            <a:tailEnd/>
          </a:ln>
        </p:spPr>
      </p:pic>
      <p:sp>
        <p:nvSpPr>
          <p:cNvPr id="5" name="TextBox 4"/>
          <p:cNvSpPr txBox="1"/>
          <p:nvPr/>
        </p:nvSpPr>
        <p:spPr>
          <a:xfrm>
            <a:off x="381000" y="2438400"/>
            <a:ext cx="8382000" cy="2585323"/>
          </a:xfrm>
          <a:prstGeom prst="rect">
            <a:avLst/>
          </a:prstGeom>
          <a:noFill/>
        </p:spPr>
        <p:txBody>
          <a:bodyPr wrap="square" rtlCol="0">
            <a:spAutoFit/>
          </a:bodyPr>
          <a:lstStyle/>
          <a:p>
            <a:pPr marL="342900" indent="-342900">
              <a:buAutoNum type="arabicPeriod" startAt="5"/>
            </a:pPr>
            <a:r>
              <a:rPr lang="en-US" dirty="0"/>
              <a:t>Approaching equality in the number of students in higher education, including doctoral students, and instituting Gender Studies</a:t>
            </a:r>
          </a:p>
          <a:p>
            <a:pPr marL="342900" indent="-342900">
              <a:buAutoNum type="arabicPeriod" startAt="5"/>
            </a:pPr>
            <a:endParaRPr lang="en-US" dirty="0"/>
          </a:p>
          <a:p>
            <a:pPr marL="342900" indent="-342900" eaLnBrk="1" hangingPunct="1">
              <a:buAutoNum type="arabicPeriod" startAt="6"/>
            </a:pPr>
            <a:r>
              <a:rPr lang="en-US" dirty="0"/>
              <a:t>Advancement of sexual equality in the military; this constitutes the jumping-off point for women into their civilian lives</a:t>
            </a:r>
          </a:p>
          <a:p>
            <a:pPr marL="342900" indent="-342900" eaLnBrk="1" hangingPunct="1">
              <a:buAutoNum type="arabicPeriod" startAt="6"/>
            </a:pPr>
            <a:endParaRPr lang="en-US" dirty="0"/>
          </a:p>
          <a:p>
            <a:pPr marL="342900" indent="-342900" eaLnBrk="1" hangingPunct="1">
              <a:buAutoNum type="arabicPeriod" startAt="6"/>
            </a:pPr>
            <a:r>
              <a:rPr lang="en-US" dirty="0"/>
              <a:t>Supreme Court rulings on representations of women in religious councils, a flexible retirement age for working women, affirmative action and others precedents that have expanded women’s rights</a:t>
            </a:r>
          </a:p>
        </p:txBody>
      </p:sp>
      <p:sp>
        <p:nvSpPr>
          <p:cNvPr id="6" name="TextBox 5"/>
          <p:cNvSpPr txBox="1"/>
          <p:nvPr/>
        </p:nvSpPr>
        <p:spPr>
          <a:xfrm>
            <a:off x="381000" y="990600"/>
            <a:ext cx="8382000" cy="1323439"/>
          </a:xfrm>
          <a:prstGeom prst="rect">
            <a:avLst/>
          </a:prstGeom>
          <a:noFill/>
        </p:spPr>
        <p:txBody>
          <a:bodyPr wrap="square" rtlCol="0">
            <a:spAutoFit/>
          </a:bodyPr>
          <a:lstStyle/>
          <a:p>
            <a:pPr algn="ctr"/>
            <a:r>
              <a:rPr lang="en-US" sz="4000" dirty="0"/>
              <a:t>Achievements in the Advancements of Women in Israel, cont.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srcRect/>
          <a:stretch>
            <a:fillRect/>
          </a:stretch>
        </p:blipFill>
        <p:spPr bwMode="auto">
          <a:xfrm>
            <a:off x="0" y="0"/>
            <a:ext cx="9124950" cy="990600"/>
          </a:xfrm>
          <a:prstGeom prst="rect">
            <a:avLst/>
          </a:prstGeom>
          <a:noFill/>
          <a:ln w="9525">
            <a:noFill/>
            <a:miter lim="800000"/>
            <a:headEnd/>
            <a:tailEnd/>
          </a:ln>
        </p:spPr>
      </p:pic>
      <p:sp>
        <p:nvSpPr>
          <p:cNvPr id="7" name="TextBox 6"/>
          <p:cNvSpPr txBox="1"/>
          <p:nvPr/>
        </p:nvSpPr>
        <p:spPr>
          <a:xfrm>
            <a:off x="152400" y="6335713"/>
            <a:ext cx="2743200" cy="585787"/>
          </a:xfrm>
          <a:prstGeom prst="rect">
            <a:avLst/>
          </a:prstGeom>
          <a:noFill/>
        </p:spPr>
        <p:txBody>
          <a:bodyPr>
            <a:spAutoFit/>
          </a:bodyPr>
          <a:lstStyle/>
          <a:p>
            <a:pPr algn="ctr" fontAlgn="auto">
              <a:spcBef>
                <a:spcPts val="0"/>
              </a:spcBef>
              <a:spcAft>
                <a:spcPts val="0"/>
              </a:spcAft>
              <a:defRPr/>
            </a:pPr>
            <a:r>
              <a:rPr lang="en-US" sz="800" b="1" dirty="0">
                <a:solidFill>
                  <a:schemeClr val="accent1">
                    <a:lumMod val="50000"/>
                  </a:schemeClr>
                </a:solidFill>
                <a:effectLst>
                  <a:outerShdw blurRad="38100" dist="38100" dir="2700000" algn="tl">
                    <a:srgbClr val="000000">
                      <a:alpha val="43137"/>
                    </a:srgbClr>
                  </a:outerShdw>
                </a:effectLst>
                <a:latin typeface="+mn-lt"/>
                <a:cs typeface="+mn-cs"/>
              </a:rPr>
              <a:t>Department for Diaspora Activities </a:t>
            </a:r>
            <a:r>
              <a:rPr lang="he-IL" sz="800" b="1" dirty="0">
                <a:solidFill>
                  <a:schemeClr val="accent1">
                    <a:lumMod val="50000"/>
                  </a:schemeClr>
                </a:solidFill>
                <a:effectLst>
                  <a:outerShdw blurRad="38100" dist="38100" dir="2700000" algn="tl">
                    <a:srgbClr val="000000">
                      <a:alpha val="43137"/>
                    </a:srgbClr>
                  </a:outerShdw>
                </a:effectLst>
                <a:latin typeface="+mn-lt"/>
                <a:cs typeface="+mn-cs"/>
              </a:rPr>
              <a:t>-</a:t>
            </a:r>
            <a:r>
              <a:rPr lang="en-US" sz="800" b="1" dirty="0">
                <a:solidFill>
                  <a:schemeClr val="accent1">
                    <a:lumMod val="50000"/>
                  </a:schemeClr>
                </a:solidFill>
                <a:effectLst>
                  <a:outerShdw blurRad="38100" dist="38100" dir="2700000" algn="tl">
                    <a:srgbClr val="000000">
                      <a:alpha val="43137"/>
                    </a:srgbClr>
                  </a:outerShdw>
                </a:effectLst>
                <a:latin typeface="+mn-lt"/>
                <a:cs typeface="+mn-cs"/>
              </a:rPr>
              <a:t>North America       </a:t>
            </a:r>
          </a:p>
          <a:p>
            <a:pPr algn="ctr" fontAlgn="auto">
              <a:spcBef>
                <a:spcPts val="0"/>
              </a:spcBef>
              <a:spcAft>
                <a:spcPts val="0"/>
              </a:spcAft>
              <a:defRPr/>
            </a:pPr>
            <a:r>
              <a:rPr lang="he-IL" sz="800" b="1" dirty="0">
                <a:solidFill>
                  <a:schemeClr val="accent1">
                    <a:lumMod val="50000"/>
                  </a:schemeClr>
                </a:solidFill>
                <a:effectLst>
                  <a:outerShdw blurRad="38100" dist="38100" dir="2700000" algn="tl">
                    <a:srgbClr val="000000">
                      <a:alpha val="43137"/>
                    </a:srgbClr>
                  </a:outerShdw>
                </a:effectLst>
                <a:latin typeface="+mn-lt"/>
                <a:cs typeface="+mn-cs"/>
              </a:rPr>
              <a:t>המחלקה לפעילות בתפוצות- צפון אמריקה</a:t>
            </a:r>
            <a:endParaRPr lang="en-US" sz="800" b="1" dirty="0">
              <a:solidFill>
                <a:schemeClr val="accent1">
                  <a:lumMod val="50000"/>
                </a:schemeClr>
              </a:solidFill>
              <a:effectLst>
                <a:outerShdw blurRad="38100" dist="38100" dir="2700000" algn="tl">
                  <a:srgbClr val="000000">
                    <a:alpha val="43137"/>
                  </a:srgbClr>
                </a:outerShdw>
              </a:effectLst>
              <a:latin typeface="+mn-lt"/>
              <a:cs typeface="+mn-cs"/>
            </a:endParaRPr>
          </a:p>
          <a:p>
            <a:pPr algn="ctr" fontAlgn="auto">
              <a:spcBef>
                <a:spcPts val="0"/>
              </a:spcBef>
              <a:spcAft>
                <a:spcPts val="0"/>
              </a:spcAft>
              <a:defRPr/>
            </a:pPr>
            <a:r>
              <a:rPr lang="en-US" sz="800" u="sng" dirty="0">
                <a:latin typeface="+mn-lt"/>
                <a:cs typeface="+mn-cs"/>
                <a:hlinkClick r:id="rId3"/>
              </a:rPr>
              <a:t>www.izionist.org/NA</a:t>
            </a:r>
            <a:endParaRPr lang="en-US" sz="800" dirty="0">
              <a:latin typeface="+mn-lt"/>
              <a:cs typeface="+mn-cs"/>
            </a:endParaRPr>
          </a:p>
          <a:p>
            <a:pPr algn="ctr" fontAlgn="auto">
              <a:spcBef>
                <a:spcPts val="0"/>
              </a:spcBef>
              <a:spcAft>
                <a:spcPts val="0"/>
              </a:spcAft>
              <a:defRPr/>
            </a:pPr>
            <a:endParaRPr lang="en-US" sz="800" dirty="0">
              <a:solidFill>
                <a:schemeClr val="accent1">
                  <a:lumMod val="50000"/>
                </a:schemeClr>
              </a:solidFill>
              <a:effectLst>
                <a:outerShdw blurRad="38100" dist="38100" dir="2700000" algn="tl">
                  <a:srgbClr val="000000">
                    <a:alpha val="43137"/>
                  </a:srgbClr>
                </a:outerShdw>
              </a:effectLst>
              <a:latin typeface="+mn-lt"/>
              <a:cs typeface="+mn-cs"/>
            </a:endParaRPr>
          </a:p>
        </p:txBody>
      </p:sp>
      <p:pic>
        <p:nvPicPr>
          <p:cNvPr id="1026" name="Picture 2" descr="wzo+herzl1.jpg"/>
          <p:cNvPicPr>
            <a:picLocks noChangeAspect="1" noChangeArrowheads="1"/>
          </p:cNvPicPr>
          <p:nvPr/>
        </p:nvPicPr>
        <p:blipFill>
          <a:blip r:embed="rId4" cstate="print"/>
          <a:srcRect/>
          <a:stretch>
            <a:fillRect/>
          </a:stretch>
        </p:blipFill>
        <p:spPr bwMode="auto">
          <a:xfrm>
            <a:off x="6629400" y="5410200"/>
            <a:ext cx="2314575" cy="1276350"/>
          </a:xfrm>
          <a:prstGeom prst="rect">
            <a:avLst/>
          </a:prstGeom>
          <a:noFill/>
          <a:ln w="9525">
            <a:noFill/>
            <a:miter lim="800000"/>
            <a:headEnd/>
            <a:tailEnd/>
          </a:ln>
        </p:spPr>
      </p:pic>
      <p:sp>
        <p:nvSpPr>
          <p:cNvPr id="5" name="TextBox 4"/>
          <p:cNvSpPr txBox="1"/>
          <p:nvPr/>
        </p:nvSpPr>
        <p:spPr>
          <a:xfrm>
            <a:off x="457200" y="1066800"/>
            <a:ext cx="8305800" cy="1323439"/>
          </a:xfrm>
          <a:prstGeom prst="rect">
            <a:avLst/>
          </a:prstGeom>
          <a:noFill/>
        </p:spPr>
        <p:txBody>
          <a:bodyPr wrap="square" rtlCol="0">
            <a:spAutoFit/>
          </a:bodyPr>
          <a:lstStyle/>
          <a:p>
            <a:pPr algn="ctr"/>
            <a:r>
              <a:rPr lang="en-US" sz="4000" dirty="0"/>
              <a:t>Challenges to the Advancement of Women in Israel</a:t>
            </a:r>
          </a:p>
        </p:txBody>
      </p:sp>
      <p:sp>
        <p:nvSpPr>
          <p:cNvPr id="6" name="TextBox 5"/>
          <p:cNvSpPr txBox="1"/>
          <p:nvPr/>
        </p:nvSpPr>
        <p:spPr>
          <a:xfrm>
            <a:off x="381000" y="2362200"/>
            <a:ext cx="8305800" cy="3139321"/>
          </a:xfrm>
          <a:prstGeom prst="rect">
            <a:avLst/>
          </a:prstGeom>
          <a:noFill/>
        </p:spPr>
        <p:txBody>
          <a:bodyPr wrap="square" rtlCol="0">
            <a:spAutoFit/>
          </a:bodyPr>
          <a:lstStyle/>
          <a:p>
            <a:pPr marL="342900" indent="-342900" eaLnBrk="1" hangingPunct="1">
              <a:buFont typeface="+mj-lt"/>
              <a:buAutoNum type="arabicPeriod"/>
            </a:pPr>
            <a:r>
              <a:rPr lang="en-US" dirty="0"/>
              <a:t>The failure to embrace the idea that the development of women has potential for the society and the state</a:t>
            </a:r>
          </a:p>
          <a:p>
            <a:pPr marL="342900" indent="-342900" eaLnBrk="1" hangingPunct="1">
              <a:buFont typeface="+mj-lt"/>
              <a:buAutoNum type="arabicPeriod"/>
            </a:pPr>
            <a:endParaRPr lang="en-US" dirty="0"/>
          </a:p>
          <a:p>
            <a:pPr marL="342900" indent="-342900" eaLnBrk="1" hangingPunct="1">
              <a:buFont typeface="+mj-lt"/>
              <a:buAutoNum type="arabicPeriod"/>
            </a:pPr>
            <a:r>
              <a:rPr lang="en-US" dirty="0"/>
              <a:t>Slowing of the process of integration of women into the workplace; Arab women, making the retirement age earlier, part-time work</a:t>
            </a:r>
          </a:p>
          <a:p>
            <a:pPr marL="342900" indent="-342900" eaLnBrk="1" hangingPunct="1">
              <a:buFont typeface="+mj-lt"/>
              <a:buAutoNum type="arabicPeriod"/>
            </a:pPr>
            <a:endParaRPr lang="en-US" dirty="0"/>
          </a:p>
          <a:p>
            <a:pPr marL="342900" indent="-342900" eaLnBrk="1" hangingPunct="1">
              <a:buFont typeface="+mj-lt"/>
              <a:buAutoNum type="arabicPeriod"/>
            </a:pPr>
            <a:r>
              <a:rPr lang="en-US" dirty="0"/>
              <a:t>The continued existence of pay gaps in the public and private sectors and the failure to raise minimum wage</a:t>
            </a:r>
          </a:p>
          <a:p>
            <a:pPr marL="342900" indent="-342900" eaLnBrk="1" hangingPunct="1">
              <a:buFont typeface="+mj-lt"/>
              <a:buAutoNum type="arabicPeriod"/>
            </a:pPr>
            <a:endParaRPr lang="en-US" dirty="0"/>
          </a:p>
          <a:p>
            <a:pPr marL="342900" indent="-342900" eaLnBrk="1" hangingPunct="1">
              <a:buFont typeface="+mj-lt"/>
              <a:buAutoNum type="arabicPeriod"/>
            </a:pPr>
            <a:r>
              <a:rPr lang="en-US" dirty="0"/>
              <a:t>The perpetuation of a glass ceiling preventing women from reaching senior positions in the public and private sector</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srcRect/>
          <a:stretch>
            <a:fillRect/>
          </a:stretch>
        </p:blipFill>
        <p:spPr bwMode="auto">
          <a:xfrm>
            <a:off x="0" y="0"/>
            <a:ext cx="9124950" cy="990600"/>
          </a:xfrm>
          <a:prstGeom prst="rect">
            <a:avLst/>
          </a:prstGeom>
          <a:noFill/>
          <a:ln w="9525">
            <a:noFill/>
            <a:miter lim="800000"/>
            <a:headEnd/>
            <a:tailEnd/>
          </a:ln>
        </p:spPr>
      </p:pic>
      <p:sp>
        <p:nvSpPr>
          <p:cNvPr id="7" name="TextBox 6"/>
          <p:cNvSpPr txBox="1"/>
          <p:nvPr/>
        </p:nvSpPr>
        <p:spPr>
          <a:xfrm>
            <a:off x="152400" y="6335713"/>
            <a:ext cx="2743200" cy="585787"/>
          </a:xfrm>
          <a:prstGeom prst="rect">
            <a:avLst/>
          </a:prstGeom>
          <a:noFill/>
        </p:spPr>
        <p:txBody>
          <a:bodyPr>
            <a:spAutoFit/>
          </a:bodyPr>
          <a:lstStyle/>
          <a:p>
            <a:pPr algn="ctr" fontAlgn="auto">
              <a:spcBef>
                <a:spcPts val="0"/>
              </a:spcBef>
              <a:spcAft>
                <a:spcPts val="0"/>
              </a:spcAft>
              <a:defRPr/>
            </a:pPr>
            <a:r>
              <a:rPr lang="en-US" sz="800" b="1" dirty="0">
                <a:solidFill>
                  <a:schemeClr val="accent1">
                    <a:lumMod val="50000"/>
                  </a:schemeClr>
                </a:solidFill>
                <a:effectLst>
                  <a:outerShdw blurRad="38100" dist="38100" dir="2700000" algn="tl">
                    <a:srgbClr val="000000">
                      <a:alpha val="43137"/>
                    </a:srgbClr>
                  </a:outerShdw>
                </a:effectLst>
                <a:latin typeface="+mn-lt"/>
                <a:cs typeface="+mn-cs"/>
              </a:rPr>
              <a:t>Department for Diaspora Activities </a:t>
            </a:r>
            <a:r>
              <a:rPr lang="he-IL" sz="800" b="1" dirty="0">
                <a:solidFill>
                  <a:schemeClr val="accent1">
                    <a:lumMod val="50000"/>
                  </a:schemeClr>
                </a:solidFill>
                <a:effectLst>
                  <a:outerShdw blurRad="38100" dist="38100" dir="2700000" algn="tl">
                    <a:srgbClr val="000000">
                      <a:alpha val="43137"/>
                    </a:srgbClr>
                  </a:outerShdw>
                </a:effectLst>
                <a:latin typeface="+mn-lt"/>
                <a:cs typeface="+mn-cs"/>
              </a:rPr>
              <a:t>-</a:t>
            </a:r>
            <a:r>
              <a:rPr lang="en-US" sz="800" b="1" dirty="0">
                <a:solidFill>
                  <a:schemeClr val="accent1">
                    <a:lumMod val="50000"/>
                  </a:schemeClr>
                </a:solidFill>
                <a:effectLst>
                  <a:outerShdw blurRad="38100" dist="38100" dir="2700000" algn="tl">
                    <a:srgbClr val="000000">
                      <a:alpha val="43137"/>
                    </a:srgbClr>
                  </a:outerShdw>
                </a:effectLst>
                <a:latin typeface="+mn-lt"/>
                <a:cs typeface="+mn-cs"/>
              </a:rPr>
              <a:t>North America       </a:t>
            </a:r>
          </a:p>
          <a:p>
            <a:pPr algn="ctr" fontAlgn="auto">
              <a:spcBef>
                <a:spcPts val="0"/>
              </a:spcBef>
              <a:spcAft>
                <a:spcPts val="0"/>
              </a:spcAft>
              <a:defRPr/>
            </a:pPr>
            <a:r>
              <a:rPr lang="he-IL" sz="800" b="1" dirty="0">
                <a:solidFill>
                  <a:schemeClr val="accent1">
                    <a:lumMod val="50000"/>
                  </a:schemeClr>
                </a:solidFill>
                <a:effectLst>
                  <a:outerShdw blurRad="38100" dist="38100" dir="2700000" algn="tl">
                    <a:srgbClr val="000000">
                      <a:alpha val="43137"/>
                    </a:srgbClr>
                  </a:outerShdw>
                </a:effectLst>
                <a:latin typeface="+mn-lt"/>
                <a:cs typeface="+mn-cs"/>
              </a:rPr>
              <a:t>המחלקה לפעילות בתפוצות- צפון אמריקה</a:t>
            </a:r>
            <a:endParaRPr lang="en-US" sz="800" b="1" dirty="0">
              <a:solidFill>
                <a:schemeClr val="accent1">
                  <a:lumMod val="50000"/>
                </a:schemeClr>
              </a:solidFill>
              <a:effectLst>
                <a:outerShdw blurRad="38100" dist="38100" dir="2700000" algn="tl">
                  <a:srgbClr val="000000">
                    <a:alpha val="43137"/>
                  </a:srgbClr>
                </a:outerShdw>
              </a:effectLst>
              <a:latin typeface="+mn-lt"/>
              <a:cs typeface="+mn-cs"/>
            </a:endParaRPr>
          </a:p>
          <a:p>
            <a:pPr algn="ctr" fontAlgn="auto">
              <a:spcBef>
                <a:spcPts val="0"/>
              </a:spcBef>
              <a:spcAft>
                <a:spcPts val="0"/>
              </a:spcAft>
              <a:defRPr/>
            </a:pPr>
            <a:r>
              <a:rPr lang="en-US" sz="800" u="sng" dirty="0">
                <a:latin typeface="+mn-lt"/>
                <a:cs typeface="+mn-cs"/>
                <a:hlinkClick r:id="rId3"/>
              </a:rPr>
              <a:t>www.izionist.org/NA</a:t>
            </a:r>
            <a:endParaRPr lang="en-US" sz="800" dirty="0">
              <a:latin typeface="+mn-lt"/>
              <a:cs typeface="+mn-cs"/>
            </a:endParaRPr>
          </a:p>
          <a:p>
            <a:pPr algn="ctr" fontAlgn="auto">
              <a:spcBef>
                <a:spcPts val="0"/>
              </a:spcBef>
              <a:spcAft>
                <a:spcPts val="0"/>
              </a:spcAft>
              <a:defRPr/>
            </a:pPr>
            <a:endParaRPr lang="en-US" sz="800" dirty="0">
              <a:solidFill>
                <a:schemeClr val="accent1">
                  <a:lumMod val="50000"/>
                </a:schemeClr>
              </a:solidFill>
              <a:effectLst>
                <a:outerShdw blurRad="38100" dist="38100" dir="2700000" algn="tl">
                  <a:srgbClr val="000000">
                    <a:alpha val="43137"/>
                  </a:srgbClr>
                </a:outerShdw>
              </a:effectLst>
              <a:latin typeface="+mn-lt"/>
              <a:cs typeface="+mn-cs"/>
            </a:endParaRPr>
          </a:p>
        </p:txBody>
      </p:sp>
      <p:pic>
        <p:nvPicPr>
          <p:cNvPr id="1026" name="Picture 2" descr="wzo+herzl1.jpg"/>
          <p:cNvPicPr>
            <a:picLocks noChangeAspect="1" noChangeArrowheads="1"/>
          </p:cNvPicPr>
          <p:nvPr/>
        </p:nvPicPr>
        <p:blipFill>
          <a:blip r:embed="rId4" cstate="print"/>
          <a:srcRect/>
          <a:stretch>
            <a:fillRect/>
          </a:stretch>
        </p:blipFill>
        <p:spPr bwMode="auto">
          <a:xfrm>
            <a:off x="6629400" y="5410200"/>
            <a:ext cx="2314575" cy="1276350"/>
          </a:xfrm>
          <a:prstGeom prst="rect">
            <a:avLst/>
          </a:prstGeom>
          <a:noFill/>
          <a:ln w="9525">
            <a:noFill/>
            <a:miter lim="800000"/>
            <a:headEnd/>
            <a:tailEnd/>
          </a:ln>
        </p:spPr>
      </p:pic>
      <p:sp>
        <p:nvSpPr>
          <p:cNvPr id="5" name="TextBox 4"/>
          <p:cNvSpPr txBox="1"/>
          <p:nvPr/>
        </p:nvSpPr>
        <p:spPr>
          <a:xfrm>
            <a:off x="457200" y="2819400"/>
            <a:ext cx="8305800" cy="2031325"/>
          </a:xfrm>
          <a:prstGeom prst="rect">
            <a:avLst/>
          </a:prstGeom>
          <a:noFill/>
        </p:spPr>
        <p:txBody>
          <a:bodyPr wrap="square" rtlCol="0">
            <a:spAutoFit/>
          </a:bodyPr>
          <a:lstStyle/>
          <a:p>
            <a:pPr marL="342900" indent="-342900" eaLnBrk="1" hangingPunct="1">
              <a:buAutoNum type="arabicPeriod" startAt="5"/>
            </a:pPr>
            <a:r>
              <a:rPr lang="en-US" dirty="0"/>
              <a:t>No separation of religion and state in matters of personal status</a:t>
            </a:r>
          </a:p>
          <a:p>
            <a:pPr marL="342900" indent="-342900" eaLnBrk="1" hangingPunct="1">
              <a:buAutoNum type="arabicPeriod" startAt="5"/>
            </a:pPr>
            <a:endParaRPr lang="en-US" dirty="0"/>
          </a:p>
          <a:p>
            <a:pPr marL="342900" indent="-342900" eaLnBrk="1" hangingPunct="1">
              <a:buAutoNum type="arabicPeriod" startAt="5"/>
            </a:pPr>
            <a:r>
              <a:rPr lang="en-US" dirty="0"/>
              <a:t>Under-representation politically; on the national level and in municipal authorities</a:t>
            </a:r>
          </a:p>
          <a:p>
            <a:pPr marL="342900" indent="-342900" eaLnBrk="1" hangingPunct="1">
              <a:buAutoNum type="arabicPeriod" startAt="5"/>
            </a:pPr>
            <a:endParaRPr lang="en-US" dirty="0"/>
          </a:p>
          <a:p>
            <a:pPr marL="342900" indent="-342900" eaLnBrk="1" hangingPunct="1">
              <a:buAutoNum type="arabicPeriod" startAt="5"/>
            </a:pPr>
            <a:r>
              <a:rPr lang="en-US" dirty="0"/>
              <a:t>Slow assimilation, cultural change, and educational processes that promote the value of women’s equality</a:t>
            </a:r>
          </a:p>
        </p:txBody>
      </p:sp>
      <p:sp>
        <p:nvSpPr>
          <p:cNvPr id="6" name="TextBox 5"/>
          <p:cNvSpPr txBox="1"/>
          <p:nvPr/>
        </p:nvSpPr>
        <p:spPr>
          <a:xfrm>
            <a:off x="457200" y="1066800"/>
            <a:ext cx="8305800" cy="1323439"/>
          </a:xfrm>
          <a:prstGeom prst="rect">
            <a:avLst/>
          </a:prstGeom>
          <a:noFill/>
        </p:spPr>
        <p:txBody>
          <a:bodyPr wrap="square" rtlCol="0">
            <a:spAutoFit/>
          </a:bodyPr>
          <a:lstStyle/>
          <a:p>
            <a:pPr algn="ctr"/>
            <a:r>
              <a:rPr lang="en-US" sz="4000" dirty="0"/>
              <a:t>Challenges to the Advancement of Women in Israel, cont.</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srcRect/>
          <a:stretch>
            <a:fillRect/>
          </a:stretch>
        </p:blipFill>
        <p:spPr bwMode="auto">
          <a:xfrm>
            <a:off x="0" y="0"/>
            <a:ext cx="9124950" cy="990600"/>
          </a:xfrm>
          <a:prstGeom prst="rect">
            <a:avLst/>
          </a:prstGeom>
          <a:noFill/>
          <a:ln w="9525">
            <a:noFill/>
            <a:miter lim="800000"/>
            <a:headEnd/>
            <a:tailEnd/>
          </a:ln>
        </p:spPr>
      </p:pic>
      <p:sp>
        <p:nvSpPr>
          <p:cNvPr id="7" name="TextBox 6"/>
          <p:cNvSpPr txBox="1"/>
          <p:nvPr/>
        </p:nvSpPr>
        <p:spPr>
          <a:xfrm>
            <a:off x="152400" y="6335713"/>
            <a:ext cx="2743200" cy="585787"/>
          </a:xfrm>
          <a:prstGeom prst="rect">
            <a:avLst/>
          </a:prstGeom>
          <a:noFill/>
        </p:spPr>
        <p:txBody>
          <a:bodyPr>
            <a:spAutoFit/>
          </a:bodyPr>
          <a:lstStyle/>
          <a:p>
            <a:pPr algn="ctr" fontAlgn="auto">
              <a:spcBef>
                <a:spcPts val="0"/>
              </a:spcBef>
              <a:spcAft>
                <a:spcPts val="0"/>
              </a:spcAft>
              <a:defRPr/>
            </a:pPr>
            <a:r>
              <a:rPr lang="en-US" sz="800" b="1" dirty="0">
                <a:solidFill>
                  <a:schemeClr val="accent1">
                    <a:lumMod val="50000"/>
                  </a:schemeClr>
                </a:solidFill>
                <a:effectLst>
                  <a:outerShdw blurRad="38100" dist="38100" dir="2700000" algn="tl">
                    <a:srgbClr val="000000">
                      <a:alpha val="43137"/>
                    </a:srgbClr>
                  </a:outerShdw>
                </a:effectLst>
                <a:latin typeface="+mn-lt"/>
                <a:cs typeface="+mn-cs"/>
              </a:rPr>
              <a:t>Department for Diaspora Activities </a:t>
            </a:r>
            <a:r>
              <a:rPr lang="he-IL" sz="800" b="1" dirty="0">
                <a:solidFill>
                  <a:schemeClr val="accent1">
                    <a:lumMod val="50000"/>
                  </a:schemeClr>
                </a:solidFill>
                <a:effectLst>
                  <a:outerShdw blurRad="38100" dist="38100" dir="2700000" algn="tl">
                    <a:srgbClr val="000000">
                      <a:alpha val="43137"/>
                    </a:srgbClr>
                  </a:outerShdw>
                </a:effectLst>
                <a:latin typeface="+mn-lt"/>
                <a:cs typeface="+mn-cs"/>
              </a:rPr>
              <a:t>-</a:t>
            </a:r>
            <a:r>
              <a:rPr lang="en-US" sz="800" b="1" dirty="0">
                <a:solidFill>
                  <a:schemeClr val="accent1">
                    <a:lumMod val="50000"/>
                  </a:schemeClr>
                </a:solidFill>
                <a:effectLst>
                  <a:outerShdw blurRad="38100" dist="38100" dir="2700000" algn="tl">
                    <a:srgbClr val="000000">
                      <a:alpha val="43137"/>
                    </a:srgbClr>
                  </a:outerShdw>
                </a:effectLst>
                <a:latin typeface="+mn-lt"/>
                <a:cs typeface="+mn-cs"/>
              </a:rPr>
              <a:t>North America       </a:t>
            </a:r>
          </a:p>
          <a:p>
            <a:pPr algn="ctr" fontAlgn="auto">
              <a:spcBef>
                <a:spcPts val="0"/>
              </a:spcBef>
              <a:spcAft>
                <a:spcPts val="0"/>
              </a:spcAft>
              <a:defRPr/>
            </a:pPr>
            <a:r>
              <a:rPr lang="he-IL" sz="800" b="1" dirty="0">
                <a:solidFill>
                  <a:schemeClr val="accent1">
                    <a:lumMod val="50000"/>
                  </a:schemeClr>
                </a:solidFill>
                <a:effectLst>
                  <a:outerShdw blurRad="38100" dist="38100" dir="2700000" algn="tl">
                    <a:srgbClr val="000000">
                      <a:alpha val="43137"/>
                    </a:srgbClr>
                  </a:outerShdw>
                </a:effectLst>
                <a:latin typeface="+mn-lt"/>
                <a:cs typeface="+mn-cs"/>
              </a:rPr>
              <a:t>המחלקה לפעילות בתפוצות- צפון אמריקה</a:t>
            </a:r>
            <a:endParaRPr lang="en-US" sz="800" b="1" dirty="0">
              <a:solidFill>
                <a:schemeClr val="accent1">
                  <a:lumMod val="50000"/>
                </a:schemeClr>
              </a:solidFill>
              <a:effectLst>
                <a:outerShdw blurRad="38100" dist="38100" dir="2700000" algn="tl">
                  <a:srgbClr val="000000">
                    <a:alpha val="43137"/>
                  </a:srgbClr>
                </a:outerShdw>
              </a:effectLst>
              <a:latin typeface="+mn-lt"/>
              <a:cs typeface="+mn-cs"/>
            </a:endParaRPr>
          </a:p>
          <a:p>
            <a:pPr algn="ctr" fontAlgn="auto">
              <a:spcBef>
                <a:spcPts val="0"/>
              </a:spcBef>
              <a:spcAft>
                <a:spcPts val="0"/>
              </a:spcAft>
              <a:defRPr/>
            </a:pPr>
            <a:r>
              <a:rPr lang="en-US" sz="800" u="sng" dirty="0">
                <a:latin typeface="+mn-lt"/>
                <a:cs typeface="+mn-cs"/>
                <a:hlinkClick r:id="rId3"/>
              </a:rPr>
              <a:t>www.izionist.org/NA</a:t>
            </a:r>
            <a:endParaRPr lang="en-US" sz="800" dirty="0">
              <a:latin typeface="+mn-lt"/>
              <a:cs typeface="+mn-cs"/>
            </a:endParaRPr>
          </a:p>
          <a:p>
            <a:pPr algn="ctr" fontAlgn="auto">
              <a:spcBef>
                <a:spcPts val="0"/>
              </a:spcBef>
              <a:spcAft>
                <a:spcPts val="0"/>
              </a:spcAft>
              <a:defRPr/>
            </a:pPr>
            <a:endParaRPr lang="en-US" sz="800" dirty="0">
              <a:solidFill>
                <a:schemeClr val="accent1">
                  <a:lumMod val="50000"/>
                </a:schemeClr>
              </a:solidFill>
              <a:effectLst>
                <a:outerShdw blurRad="38100" dist="38100" dir="2700000" algn="tl">
                  <a:srgbClr val="000000">
                    <a:alpha val="43137"/>
                  </a:srgbClr>
                </a:outerShdw>
              </a:effectLst>
              <a:latin typeface="+mn-lt"/>
              <a:cs typeface="+mn-cs"/>
            </a:endParaRPr>
          </a:p>
        </p:txBody>
      </p:sp>
      <p:pic>
        <p:nvPicPr>
          <p:cNvPr id="1026" name="Picture 2" descr="wzo+herzl1.jpg"/>
          <p:cNvPicPr>
            <a:picLocks noChangeAspect="1" noChangeArrowheads="1"/>
          </p:cNvPicPr>
          <p:nvPr/>
        </p:nvPicPr>
        <p:blipFill>
          <a:blip r:embed="rId4" cstate="print"/>
          <a:srcRect/>
          <a:stretch>
            <a:fillRect/>
          </a:stretch>
        </p:blipFill>
        <p:spPr bwMode="auto">
          <a:xfrm>
            <a:off x="6629400" y="5410200"/>
            <a:ext cx="2314575" cy="1276350"/>
          </a:xfrm>
          <a:prstGeom prst="rect">
            <a:avLst/>
          </a:prstGeom>
          <a:noFill/>
          <a:ln w="9525">
            <a:noFill/>
            <a:miter lim="800000"/>
            <a:headEnd/>
            <a:tailEnd/>
          </a:ln>
        </p:spPr>
      </p:pic>
      <p:sp>
        <p:nvSpPr>
          <p:cNvPr id="5" name="TextBox 4"/>
          <p:cNvSpPr txBox="1"/>
          <p:nvPr/>
        </p:nvSpPr>
        <p:spPr>
          <a:xfrm>
            <a:off x="609600" y="990600"/>
            <a:ext cx="8077200" cy="1092607"/>
          </a:xfrm>
          <a:prstGeom prst="rect">
            <a:avLst/>
          </a:prstGeom>
          <a:noFill/>
        </p:spPr>
        <p:txBody>
          <a:bodyPr wrap="square" rtlCol="0">
            <a:spAutoFit/>
          </a:bodyPr>
          <a:lstStyle/>
          <a:p>
            <a:pPr algn="ctr"/>
            <a:r>
              <a:rPr lang="en-US" sz="6500" dirty="0"/>
              <a:t>Conclusion</a:t>
            </a:r>
          </a:p>
        </p:txBody>
      </p:sp>
      <p:sp>
        <p:nvSpPr>
          <p:cNvPr id="6" name="TextBox 5"/>
          <p:cNvSpPr txBox="1"/>
          <p:nvPr/>
        </p:nvSpPr>
        <p:spPr>
          <a:xfrm>
            <a:off x="609600" y="2286000"/>
            <a:ext cx="8077200" cy="2785378"/>
          </a:xfrm>
          <a:prstGeom prst="rect">
            <a:avLst/>
          </a:prstGeom>
          <a:noFill/>
        </p:spPr>
        <p:txBody>
          <a:bodyPr wrap="square" rtlCol="0">
            <a:spAutoFit/>
          </a:bodyPr>
          <a:lstStyle/>
          <a:p>
            <a:pPr eaLnBrk="1" hangingPunct="1">
              <a:buFont typeface="Arial" charset="0"/>
              <a:buNone/>
            </a:pPr>
            <a:r>
              <a:rPr lang="en-US" sz="2500" dirty="0"/>
              <a:t>Overall, the status of women in Israel has advanced greatly, especially during the 1990s</a:t>
            </a:r>
          </a:p>
          <a:p>
            <a:pPr eaLnBrk="1" hangingPunct="1">
              <a:buFont typeface="Arial" charset="0"/>
              <a:buNone/>
            </a:pPr>
            <a:endParaRPr lang="en-US" sz="2500" dirty="0"/>
          </a:p>
          <a:p>
            <a:pPr eaLnBrk="1" hangingPunct="1">
              <a:buFont typeface="Arial" charset="0"/>
              <a:buNone/>
            </a:pPr>
            <a:endParaRPr lang="en-US" sz="2500" dirty="0"/>
          </a:p>
          <a:p>
            <a:pPr eaLnBrk="1" hangingPunct="1">
              <a:buFont typeface="Arial" charset="0"/>
              <a:buNone/>
            </a:pPr>
            <a:r>
              <a:rPr lang="en-US" sz="2500" dirty="0"/>
              <a:t>Nevertheless, the status of women in the future will be decided not only by feminist perspectives, but by the public policy that Israel adopts</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srcRect/>
          <a:stretch>
            <a:fillRect/>
          </a:stretch>
        </p:blipFill>
        <p:spPr bwMode="auto">
          <a:xfrm>
            <a:off x="0" y="0"/>
            <a:ext cx="9124950" cy="990600"/>
          </a:xfrm>
          <a:prstGeom prst="rect">
            <a:avLst/>
          </a:prstGeom>
          <a:noFill/>
          <a:ln w="9525">
            <a:noFill/>
            <a:miter lim="800000"/>
            <a:headEnd/>
            <a:tailEnd/>
          </a:ln>
        </p:spPr>
      </p:pic>
      <p:sp>
        <p:nvSpPr>
          <p:cNvPr id="7" name="TextBox 6"/>
          <p:cNvSpPr txBox="1"/>
          <p:nvPr/>
        </p:nvSpPr>
        <p:spPr>
          <a:xfrm>
            <a:off x="152400" y="6335713"/>
            <a:ext cx="2743200" cy="585787"/>
          </a:xfrm>
          <a:prstGeom prst="rect">
            <a:avLst/>
          </a:prstGeom>
          <a:noFill/>
        </p:spPr>
        <p:txBody>
          <a:bodyPr>
            <a:spAutoFit/>
          </a:bodyPr>
          <a:lstStyle/>
          <a:p>
            <a:pPr algn="ctr" fontAlgn="auto">
              <a:spcBef>
                <a:spcPts val="0"/>
              </a:spcBef>
              <a:spcAft>
                <a:spcPts val="0"/>
              </a:spcAft>
              <a:defRPr/>
            </a:pPr>
            <a:r>
              <a:rPr lang="en-US" sz="800" b="1" dirty="0">
                <a:solidFill>
                  <a:schemeClr val="accent1">
                    <a:lumMod val="50000"/>
                  </a:schemeClr>
                </a:solidFill>
                <a:effectLst>
                  <a:outerShdw blurRad="38100" dist="38100" dir="2700000" algn="tl">
                    <a:srgbClr val="000000">
                      <a:alpha val="43137"/>
                    </a:srgbClr>
                  </a:outerShdw>
                </a:effectLst>
                <a:latin typeface="+mn-lt"/>
                <a:cs typeface="+mn-cs"/>
              </a:rPr>
              <a:t>Department for Diaspora Activities </a:t>
            </a:r>
            <a:r>
              <a:rPr lang="he-IL" sz="800" b="1" dirty="0">
                <a:solidFill>
                  <a:schemeClr val="accent1">
                    <a:lumMod val="50000"/>
                  </a:schemeClr>
                </a:solidFill>
                <a:effectLst>
                  <a:outerShdw blurRad="38100" dist="38100" dir="2700000" algn="tl">
                    <a:srgbClr val="000000">
                      <a:alpha val="43137"/>
                    </a:srgbClr>
                  </a:outerShdw>
                </a:effectLst>
                <a:latin typeface="+mn-lt"/>
                <a:cs typeface="+mn-cs"/>
              </a:rPr>
              <a:t>-</a:t>
            </a:r>
            <a:r>
              <a:rPr lang="en-US" sz="800" b="1" dirty="0">
                <a:solidFill>
                  <a:schemeClr val="accent1">
                    <a:lumMod val="50000"/>
                  </a:schemeClr>
                </a:solidFill>
                <a:effectLst>
                  <a:outerShdw blurRad="38100" dist="38100" dir="2700000" algn="tl">
                    <a:srgbClr val="000000">
                      <a:alpha val="43137"/>
                    </a:srgbClr>
                  </a:outerShdw>
                </a:effectLst>
                <a:latin typeface="+mn-lt"/>
                <a:cs typeface="+mn-cs"/>
              </a:rPr>
              <a:t>North America       </a:t>
            </a:r>
          </a:p>
          <a:p>
            <a:pPr algn="ctr" fontAlgn="auto">
              <a:spcBef>
                <a:spcPts val="0"/>
              </a:spcBef>
              <a:spcAft>
                <a:spcPts val="0"/>
              </a:spcAft>
              <a:defRPr/>
            </a:pPr>
            <a:r>
              <a:rPr lang="he-IL" sz="800" b="1" dirty="0">
                <a:solidFill>
                  <a:schemeClr val="accent1">
                    <a:lumMod val="50000"/>
                  </a:schemeClr>
                </a:solidFill>
                <a:effectLst>
                  <a:outerShdw blurRad="38100" dist="38100" dir="2700000" algn="tl">
                    <a:srgbClr val="000000">
                      <a:alpha val="43137"/>
                    </a:srgbClr>
                  </a:outerShdw>
                </a:effectLst>
                <a:latin typeface="+mn-lt"/>
                <a:cs typeface="+mn-cs"/>
              </a:rPr>
              <a:t>המחלקה לפעילות בתפוצות- צפון אמריקה</a:t>
            </a:r>
            <a:endParaRPr lang="en-US" sz="800" b="1" dirty="0">
              <a:solidFill>
                <a:schemeClr val="accent1">
                  <a:lumMod val="50000"/>
                </a:schemeClr>
              </a:solidFill>
              <a:effectLst>
                <a:outerShdw blurRad="38100" dist="38100" dir="2700000" algn="tl">
                  <a:srgbClr val="000000">
                    <a:alpha val="43137"/>
                  </a:srgbClr>
                </a:outerShdw>
              </a:effectLst>
              <a:latin typeface="+mn-lt"/>
              <a:cs typeface="+mn-cs"/>
            </a:endParaRPr>
          </a:p>
          <a:p>
            <a:pPr algn="ctr" fontAlgn="auto">
              <a:spcBef>
                <a:spcPts val="0"/>
              </a:spcBef>
              <a:spcAft>
                <a:spcPts val="0"/>
              </a:spcAft>
              <a:defRPr/>
            </a:pPr>
            <a:r>
              <a:rPr lang="en-US" sz="800" u="sng" dirty="0">
                <a:latin typeface="+mn-lt"/>
                <a:cs typeface="+mn-cs"/>
                <a:hlinkClick r:id="rId3"/>
              </a:rPr>
              <a:t>www.izionist.org/NA</a:t>
            </a:r>
            <a:endParaRPr lang="en-US" sz="800" dirty="0">
              <a:latin typeface="+mn-lt"/>
              <a:cs typeface="+mn-cs"/>
            </a:endParaRPr>
          </a:p>
          <a:p>
            <a:pPr algn="ctr" fontAlgn="auto">
              <a:spcBef>
                <a:spcPts val="0"/>
              </a:spcBef>
              <a:spcAft>
                <a:spcPts val="0"/>
              </a:spcAft>
              <a:defRPr/>
            </a:pPr>
            <a:endParaRPr lang="en-US" sz="800" dirty="0">
              <a:solidFill>
                <a:schemeClr val="accent1">
                  <a:lumMod val="50000"/>
                </a:schemeClr>
              </a:solidFill>
              <a:effectLst>
                <a:outerShdw blurRad="38100" dist="38100" dir="2700000" algn="tl">
                  <a:srgbClr val="000000">
                    <a:alpha val="43137"/>
                  </a:srgbClr>
                </a:outerShdw>
              </a:effectLst>
              <a:latin typeface="+mn-lt"/>
              <a:cs typeface="+mn-cs"/>
            </a:endParaRPr>
          </a:p>
        </p:txBody>
      </p:sp>
      <p:pic>
        <p:nvPicPr>
          <p:cNvPr id="1026" name="Picture 2" descr="wzo+herzl1.jpg"/>
          <p:cNvPicPr>
            <a:picLocks noChangeAspect="1" noChangeArrowheads="1"/>
          </p:cNvPicPr>
          <p:nvPr/>
        </p:nvPicPr>
        <p:blipFill>
          <a:blip r:embed="rId4" cstate="print"/>
          <a:srcRect/>
          <a:stretch>
            <a:fillRect/>
          </a:stretch>
        </p:blipFill>
        <p:spPr bwMode="auto">
          <a:xfrm>
            <a:off x="6629400" y="5410200"/>
            <a:ext cx="2314575" cy="1276350"/>
          </a:xfrm>
          <a:prstGeom prst="rect">
            <a:avLst/>
          </a:prstGeom>
          <a:noFill/>
          <a:ln w="9525">
            <a:noFill/>
            <a:miter lim="800000"/>
            <a:headEnd/>
            <a:tailEnd/>
          </a:ln>
        </p:spPr>
      </p:pic>
      <p:sp>
        <p:nvSpPr>
          <p:cNvPr id="5" name="TextBox 4"/>
          <p:cNvSpPr txBox="1"/>
          <p:nvPr/>
        </p:nvSpPr>
        <p:spPr>
          <a:xfrm>
            <a:off x="609600" y="1295400"/>
            <a:ext cx="7467600" cy="1015663"/>
          </a:xfrm>
          <a:prstGeom prst="rect">
            <a:avLst/>
          </a:prstGeom>
          <a:noFill/>
        </p:spPr>
        <p:txBody>
          <a:bodyPr wrap="square" rtlCol="0">
            <a:spAutoFit/>
          </a:bodyPr>
          <a:lstStyle/>
          <a:p>
            <a:pPr algn="ctr"/>
            <a:r>
              <a:rPr lang="en-US" sz="3000" dirty="0"/>
              <a:t>Status of Women in Israel: Roots in Zionism</a:t>
            </a:r>
          </a:p>
        </p:txBody>
      </p:sp>
      <p:sp>
        <p:nvSpPr>
          <p:cNvPr id="6" name="TextBox 5"/>
          <p:cNvSpPr txBox="1"/>
          <p:nvPr/>
        </p:nvSpPr>
        <p:spPr>
          <a:xfrm>
            <a:off x="838200" y="2438400"/>
            <a:ext cx="7467600" cy="3416320"/>
          </a:xfrm>
          <a:prstGeom prst="rect">
            <a:avLst/>
          </a:prstGeom>
          <a:noFill/>
        </p:spPr>
        <p:txBody>
          <a:bodyPr wrap="square" rtlCol="0">
            <a:spAutoFit/>
          </a:bodyPr>
          <a:lstStyle/>
          <a:p>
            <a:r>
              <a:rPr lang="en-US" dirty="0"/>
              <a:t>Two Trends:</a:t>
            </a:r>
          </a:p>
          <a:p>
            <a:pPr marL="342900" indent="-342900">
              <a:buFont typeface="+mj-lt"/>
              <a:buAutoNum type="arabicPeriod"/>
            </a:pPr>
            <a:endParaRPr lang="en-US" dirty="0"/>
          </a:p>
          <a:p>
            <a:pPr marL="342900" indent="-342900">
              <a:buFont typeface="+mj-lt"/>
              <a:buAutoNum type="arabicPeriod"/>
            </a:pPr>
            <a:r>
              <a:rPr lang="en-US" dirty="0"/>
              <a:t>Zionism was essentially a masculine liberation movement</a:t>
            </a:r>
          </a:p>
          <a:p>
            <a:pPr marL="342900" indent="-342900">
              <a:buFont typeface="+mj-lt"/>
              <a:buAutoNum type="arabicPeriod"/>
            </a:pPr>
            <a:r>
              <a:rPr lang="en-US" dirty="0"/>
              <a:t>On the other hand, the harsh conditions of the pioneers and the need to settle the land led to equality with regard to labor and security</a:t>
            </a:r>
          </a:p>
          <a:p>
            <a:endParaRPr lang="en-US" dirty="0"/>
          </a:p>
          <a:p>
            <a:r>
              <a:rPr lang="en-US" dirty="0"/>
              <a:t>Women were expected to “assimilate” rather than “adapt.” They were expected to work and act like men as opposed to adapting society to integrate work and family.</a:t>
            </a:r>
          </a:p>
          <a:p>
            <a:pPr marL="342900" indent="-342900">
              <a:buFont typeface="+mj-lt"/>
              <a:buAutoNum type="arabicPeriod"/>
            </a:pPr>
            <a:endParaRPr lang="en-US" dirty="0"/>
          </a:p>
          <a:p>
            <a:pPr marL="342900" indent="-342900"/>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descr="IsraelFlag.jpg"/>
          <p:cNvPicPr>
            <a:picLocks noChangeAspect="1"/>
          </p:cNvPicPr>
          <p:nvPr/>
        </p:nvPicPr>
        <p:blipFill>
          <a:blip r:embed="rId2"/>
          <a:stretch>
            <a:fillRect/>
          </a:stretch>
        </p:blipFill>
        <p:spPr>
          <a:xfrm>
            <a:off x="3886200" y="5434584"/>
            <a:ext cx="1779270" cy="1423416"/>
          </a:xfrm>
          <a:prstGeom prst="rect">
            <a:avLst/>
          </a:prstGeom>
        </p:spPr>
      </p:pic>
      <p:pic>
        <p:nvPicPr>
          <p:cNvPr id="2050" name="Picture 2"/>
          <p:cNvPicPr>
            <a:picLocks noChangeAspect="1" noChangeArrowheads="1"/>
          </p:cNvPicPr>
          <p:nvPr/>
        </p:nvPicPr>
        <p:blipFill>
          <a:blip r:embed="rId3"/>
          <a:srcRect/>
          <a:stretch>
            <a:fillRect/>
          </a:stretch>
        </p:blipFill>
        <p:spPr bwMode="auto">
          <a:xfrm>
            <a:off x="0" y="0"/>
            <a:ext cx="9124950" cy="990600"/>
          </a:xfrm>
          <a:prstGeom prst="rect">
            <a:avLst/>
          </a:prstGeom>
          <a:noFill/>
          <a:ln w="9525">
            <a:noFill/>
            <a:miter lim="800000"/>
            <a:headEnd/>
            <a:tailEnd/>
          </a:ln>
        </p:spPr>
      </p:pic>
      <p:sp>
        <p:nvSpPr>
          <p:cNvPr id="7" name="TextBox 6"/>
          <p:cNvSpPr txBox="1"/>
          <p:nvPr/>
        </p:nvSpPr>
        <p:spPr>
          <a:xfrm>
            <a:off x="152400" y="6335713"/>
            <a:ext cx="2743200" cy="585787"/>
          </a:xfrm>
          <a:prstGeom prst="rect">
            <a:avLst/>
          </a:prstGeom>
          <a:noFill/>
        </p:spPr>
        <p:txBody>
          <a:bodyPr>
            <a:spAutoFit/>
          </a:bodyPr>
          <a:lstStyle/>
          <a:p>
            <a:pPr algn="ctr" fontAlgn="auto">
              <a:spcBef>
                <a:spcPts val="0"/>
              </a:spcBef>
              <a:spcAft>
                <a:spcPts val="0"/>
              </a:spcAft>
              <a:defRPr/>
            </a:pPr>
            <a:r>
              <a:rPr lang="en-US" sz="800" b="1" dirty="0">
                <a:solidFill>
                  <a:schemeClr val="accent1">
                    <a:lumMod val="50000"/>
                  </a:schemeClr>
                </a:solidFill>
                <a:effectLst>
                  <a:outerShdw blurRad="38100" dist="38100" dir="2700000" algn="tl">
                    <a:srgbClr val="000000">
                      <a:alpha val="43137"/>
                    </a:srgbClr>
                  </a:outerShdw>
                </a:effectLst>
                <a:latin typeface="+mn-lt"/>
                <a:cs typeface="+mn-cs"/>
              </a:rPr>
              <a:t>Department for Diaspora Activities </a:t>
            </a:r>
            <a:r>
              <a:rPr lang="he-IL" sz="800" b="1" dirty="0">
                <a:solidFill>
                  <a:schemeClr val="accent1">
                    <a:lumMod val="50000"/>
                  </a:schemeClr>
                </a:solidFill>
                <a:effectLst>
                  <a:outerShdw blurRad="38100" dist="38100" dir="2700000" algn="tl">
                    <a:srgbClr val="000000">
                      <a:alpha val="43137"/>
                    </a:srgbClr>
                  </a:outerShdw>
                </a:effectLst>
                <a:latin typeface="+mn-lt"/>
                <a:cs typeface="+mn-cs"/>
              </a:rPr>
              <a:t>-</a:t>
            </a:r>
            <a:r>
              <a:rPr lang="en-US" sz="800" b="1" dirty="0">
                <a:solidFill>
                  <a:schemeClr val="accent1">
                    <a:lumMod val="50000"/>
                  </a:schemeClr>
                </a:solidFill>
                <a:effectLst>
                  <a:outerShdw blurRad="38100" dist="38100" dir="2700000" algn="tl">
                    <a:srgbClr val="000000">
                      <a:alpha val="43137"/>
                    </a:srgbClr>
                  </a:outerShdw>
                </a:effectLst>
                <a:latin typeface="+mn-lt"/>
                <a:cs typeface="+mn-cs"/>
              </a:rPr>
              <a:t>North America       </a:t>
            </a:r>
          </a:p>
          <a:p>
            <a:pPr algn="ctr" fontAlgn="auto">
              <a:spcBef>
                <a:spcPts val="0"/>
              </a:spcBef>
              <a:spcAft>
                <a:spcPts val="0"/>
              </a:spcAft>
              <a:defRPr/>
            </a:pPr>
            <a:r>
              <a:rPr lang="he-IL" sz="800" b="1" dirty="0">
                <a:solidFill>
                  <a:schemeClr val="accent1">
                    <a:lumMod val="50000"/>
                  </a:schemeClr>
                </a:solidFill>
                <a:effectLst>
                  <a:outerShdw blurRad="38100" dist="38100" dir="2700000" algn="tl">
                    <a:srgbClr val="000000">
                      <a:alpha val="43137"/>
                    </a:srgbClr>
                  </a:outerShdw>
                </a:effectLst>
                <a:latin typeface="+mn-lt"/>
                <a:cs typeface="+mn-cs"/>
              </a:rPr>
              <a:t>המחלקה לפעילות בתפוצות- צפון אמריקה</a:t>
            </a:r>
            <a:endParaRPr lang="en-US" sz="800" b="1" dirty="0">
              <a:solidFill>
                <a:schemeClr val="accent1">
                  <a:lumMod val="50000"/>
                </a:schemeClr>
              </a:solidFill>
              <a:effectLst>
                <a:outerShdw blurRad="38100" dist="38100" dir="2700000" algn="tl">
                  <a:srgbClr val="000000">
                    <a:alpha val="43137"/>
                  </a:srgbClr>
                </a:outerShdw>
              </a:effectLst>
              <a:latin typeface="+mn-lt"/>
              <a:cs typeface="+mn-cs"/>
            </a:endParaRPr>
          </a:p>
          <a:p>
            <a:pPr algn="ctr" fontAlgn="auto">
              <a:spcBef>
                <a:spcPts val="0"/>
              </a:spcBef>
              <a:spcAft>
                <a:spcPts val="0"/>
              </a:spcAft>
              <a:defRPr/>
            </a:pPr>
            <a:r>
              <a:rPr lang="en-US" sz="800" u="sng" dirty="0">
                <a:latin typeface="+mn-lt"/>
                <a:cs typeface="+mn-cs"/>
                <a:hlinkClick r:id="rId4"/>
              </a:rPr>
              <a:t>www.izionist.org/NA</a:t>
            </a:r>
            <a:endParaRPr lang="en-US" sz="800" dirty="0">
              <a:latin typeface="+mn-lt"/>
              <a:cs typeface="+mn-cs"/>
            </a:endParaRPr>
          </a:p>
          <a:p>
            <a:pPr algn="ctr" fontAlgn="auto">
              <a:spcBef>
                <a:spcPts val="0"/>
              </a:spcBef>
              <a:spcAft>
                <a:spcPts val="0"/>
              </a:spcAft>
              <a:defRPr/>
            </a:pPr>
            <a:endParaRPr lang="en-US" sz="800" dirty="0">
              <a:solidFill>
                <a:schemeClr val="accent1">
                  <a:lumMod val="50000"/>
                </a:schemeClr>
              </a:solidFill>
              <a:effectLst>
                <a:outerShdw blurRad="38100" dist="38100" dir="2700000" algn="tl">
                  <a:srgbClr val="000000">
                    <a:alpha val="43137"/>
                  </a:srgbClr>
                </a:outerShdw>
              </a:effectLst>
              <a:latin typeface="+mn-lt"/>
              <a:cs typeface="+mn-cs"/>
            </a:endParaRPr>
          </a:p>
        </p:txBody>
      </p:sp>
      <p:pic>
        <p:nvPicPr>
          <p:cNvPr id="1026" name="Picture 2" descr="wzo+herzl1.jpg"/>
          <p:cNvPicPr>
            <a:picLocks noChangeAspect="1" noChangeArrowheads="1"/>
          </p:cNvPicPr>
          <p:nvPr/>
        </p:nvPicPr>
        <p:blipFill>
          <a:blip r:embed="rId5" cstate="print"/>
          <a:srcRect/>
          <a:stretch>
            <a:fillRect/>
          </a:stretch>
        </p:blipFill>
        <p:spPr bwMode="auto">
          <a:xfrm>
            <a:off x="6629400" y="5410200"/>
            <a:ext cx="2314575" cy="1276350"/>
          </a:xfrm>
          <a:prstGeom prst="rect">
            <a:avLst/>
          </a:prstGeom>
          <a:noFill/>
          <a:ln w="9525">
            <a:noFill/>
            <a:miter lim="800000"/>
            <a:headEnd/>
            <a:tailEnd/>
          </a:ln>
        </p:spPr>
      </p:pic>
      <p:sp>
        <p:nvSpPr>
          <p:cNvPr id="8" name="TextBox 7"/>
          <p:cNvSpPr txBox="1"/>
          <p:nvPr/>
        </p:nvSpPr>
        <p:spPr>
          <a:xfrm>
            <a:off x="533400" y="1371600"/>
            <a:ext cx="8229600" cy="553998"/>
          </a:xfrm>
          <a:prstGeom prst="rect">
            <a:avLst/>
          </a:prstGeom>
          <a:noFill/>
        </p:spPr>
        <p:txBody>
          <a:bodyPr wrap="square" rtlCol="0">
            <a:spAutoFit/>
          </a:bodyPr>
          <a:lstStyle/>
          <a:p>
            <a:pPr algn="ctr"/>
            <a:r>
              <a:rPr lang="en-US" sz="3000" dirty="0"/>
              <a:t>1948: The Establishment of the State of Israel</a:t>
            </a:r>
          </a:p>
        </p:txBody>
      </p:sp>
      <p:sp>
        <p:nvSpPr>
          <p:cNvPr id="9" name="TextBox 8"/>
          <p:cNvSpPr txBox="1"/>
          <p:nvPr/>
        </p:nvSpPr>
        <p:spPr>
          <a:xfrm>
            <a:off x="838200" y="2362200"/>
            <a:ext cx="7620000" cy="3323987"/>
          </a:xfrm>
          <a:prstGeom prst="rect">
            <a:avLst/>
          </a:prstGeom>
          <a:noFill/>
        </p:spPr>
        <p:txBody>
          <a:bodyPr wrap="square" rtlCol="0">
            <a:spAutoFit/>
          </a:bodyPr>
          <a:lstStyle/>
          <a:p>
            <a:r>
              <a:rPr lang="en-US" dirty="0"/>
              <a:t>On May 14, 1948, David Ben </a:t>
            </a:r>
            <a:r>
              <a:rPr lang="en-US" dirty="0" err="1"/>
              <a:t>Gurion</a:t>
            </a:r>
            <a:r>
              <a:rPr lang="en-US" dirty="0"/>
              <a:t> declared Independence for the State of Israel.  During that speech, he declared all citizens equal. </a:t>
            </a:r>
          </a:p>
          <a:p>
            <a:endParaRPr lang="en-US" i="1" dirty="0"/>
          </a:p>
          <a:p>
            <a:pPr algn="ctr"/>
            <a:r>
              <a:rPr lang="en-US" sz="1600" i="1" dirty="0"/>
              <a:t>“…uphold the full social and political equality of all its citizens, without distinction of race, creed, or sex…”</a:t>
            </a:r>
            <a:endParaRPr lang="en-US" sz="1600" dirty="0"/>
          </a:p>
          <a:p>
            <a:pPr algn="ctr"/>
            <a:endParaRPr lang="en-US" sz="1600" i="1" dirty="0"/>
          </a:p>
          <a:p>
            <a:r>
              <a:rPr lang="en-US" dirty="0"/>
              <a:t>However, this ideology was not put into practice immediately.  </a:t>
            </a:r>
          </a:p>
          <a:p>
            <a:endParaRPr lang="en-US" dirty="0"/>
          </a:p>
          <a:p>
            <a:r>
              <a:rPr lang="en-US" dirty="0"/>
              <a:t>David Ben </a:t>
            </a:r>
            <a:r>
              <a:rPr lang="en-US" dirty="0" err="1"/>
              <a:t>Gurion</a:t>
            </a:r>
            <a:r>
              <a:rPr lang="en-US" dirty="0"/>
              <a:t> became Israel’s first Prime Minister and emphasized the importance of increasing the Jewish population in Israel to strengthen the state.  He encouraged women to “be fruitful and multiply” and focus on their roles as mothers.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srcRect/>
          <a:stretch>
            <a:fillRect/>
          </a:stretch>
        </p:blipFill>
        <p:spPr bwMode="auto">
          <a:xfrm>
            <a:off x="0" y="0"/>
            <a:ext cx="9124950" cy="990600"/>
          </a:xfrm>
          <a:prstGeom prst="rect">
            <a:avLst/>
          </a:prstGeom>
          <a:noFill/>
          <a:ln w="9525">
            <a:noFill/>
            <a:miter lim="800000"/>
            <a:headEnd/>
            <a:tailEnd/>
          </a:ln>
        </p:spPr>
      </p:pic>
      <p:sp>
        <p:nvSpPr>
          <p:cNvPr id="7" name="TextBox 6"/>
          <p:cNvSpPr txBox="1"/>
          <p:nvPr/>
        </p:nvSpPr>
        <p:spPr>
          <a:xfrm>
            <a:off x="152400" y="6335713"/>
            <a:ext cx="2743200" cy="585787"/>
          </a:xfrm>
          <a:prstGeom prst="rect">
            <a:avLst/>
          </a:prstGeom>
          <a:noFill/>
        </p:spPr>
        <p:txBody>
          <a:bodyPr>
            <a:spAutoFit/>
          </a:bodyPr>
          <a:lstStyle/>
          <a:p>
            <a:pPr algn="ctr" fontAlgn="auto">
              <a:spcBef>
                <a:spcPts val="0"/>
              </a:spcBef>
              <a:spcAft>
                <a:spcPts val="0"/>
              </a:spcAft>
              <a:defRPr/>
            </a:pPr>
            <a:r>
              <a:rPr lang="en-US" sz="800" b="1" dirty="0">
                <a:solidFill>
                  <a:schemeClr val="accent1">
                    <a:lumMod val="50000"/>
                  </a:schemeClr>
                </a:solidFill>
                <a:effectLst>
                  <a:outerShdw blurRad="38100" dist="38100" dir="2700000" algn="tl">
                    <a:srgbClr val="000000">
                      <a:alpha val="43137"/>
                    </a:srgbClr>
                  </a:outerShdw>
                </a:effectLst>
                <a:latin typeface="+mn-lt"/>
                <a:cs typeface="+mn-cs"/>
              </a:rPr>
              <a:t>Department for Diaspora Activities </a:t>
            </a:r>
            <a:r>
              <a:rPr lang="he-IL" sz="800" b="1" dirty="0">
                <a:solidFill>
                  <a:schemeClr val="accent1">
                    <a:lumMod val="50000"/>
                  </a:schemeClr>
                </a:solidFill>
                <a:effectLst>
                  <a:outerShdw blurRad="38100" dist="38100" dir="2700000" algn="tl">
                    <a:srgbClr val="000000">
                      <a:alpha val="43137"/>
                    </a:srgbClr>
                  </a:outerShdw>
                </a:effectLst>
                <a:latin typeface="+mn-lt"/>
                <a:cs typeface="+mn-cs"/>
              </a:rPr>
              <a:t>-</a:t>
            </a:r>
            <a:r>
              <a:rPr lang="en-US" sz="800" b="1" dirty="0">
                <a:solidFill>
                  <a:schemeClr val="accent1">
                    <a:lumMod val="50000"/>
                  </a:schemeClr>
                </a:solidFill>
                <a:effectLst>
                  <a:outerShdw blurRad="38100" dist="38100" dir="2700000" algn="tl">
                    <a:srgbClr val="000000">
                      <a:alpha val="43137"/>
                    </a:srgbClr>
                  </a:outerShdw>
                </a:effectLst>
                <a:latin typeface="+mn-lt"/>
                <a:cs typeface="+mn-cs"/>
              </a:rPr>
              <a:t>North America       </a:t>
            </a:r>
          </a:p>
          <a:p>
            <a:pPr algn="ctr" fontAlgn="auto">
              <a:spcBef>
                <a:spcPts val="0"/>
              </a:spcBef>
              <a:spcAft>
                <a:spcPts val="0"/>
              </a:spcAft>
              <a:defRPr/>
            </a:pPr>
            <a:r>
              <a:rPr lang="he-IL" sz="800" b="1" dirty="0">
                <a:solidFill>
                  <a:schemeClr val="accent1">
                    <a:lumMod val="50000"/>
                  </a:schemeClr>
                </a:solidFill>
                <a:effectLst>
                  <a:outerShdw blurRad="38100" dist="38100" dir="2700000" algn="tl">
                    <a:srgbClr val="000000">
                      <a:alpha val="43137"/>
                    </a:srgbClr>
                  </a:outerShdw>
                </a:effectLst>
                <a:latin typeface="+mn-lt"/>
                <a:cs typeface="+mn-cs"/>
              </a:rPr>
              <a:t>המחלקה לפעילות בתפוצות- צפון אמריקה</a:t>
            </a:r>
            <a:endParaRPr lang="en-US" sz="800" b="1" dirty="0">
              <a:solidFill>
                <a:schemeClr val="accent1">
                  <a:lumMod val="50000"/>
                </a:schemeClr>
              </a:solidFill>
              <a:effectLst>
                <a:outerShdw blurRad="38100" dist="38100" dir="2700000" algn="tl">
                  <a:srgbClr val="000000">
                    <a:alpha val="43137"/>
                  </a:srgbClr>
                </a:outerShdw>
              </a:effectLst>
              <a:latin typeface="+mn-lt"/>
              <a:cs typeface="+mn-cs"/>
            </a:endParaRPr>
          </a:p>
          <a:p>
            <a:pPr algn="ctr" fontAlgn="auto">
              <a:spcBef>
                <a:spcPts val="0"/>
              </a:spcBef>
              <a:spcAft>
                <a:spcPts val="0"/>
              </a:spcAft>
              <a:defRPr/>
            </a:pPr>
            <a:r>
              <a:rPr lang="en-US" sz="800" u="sng" dirty="0">
                <a:latin typeface="+mn-lt"/>
                <a:cs typeface="+mn-cs"/>
                <a:hlinkClick r:id="rId3"/>
              </a:rPr>
              <a:t>www.izionist.org/NA</a:t>
            </a:r>
            <a:endParaRPr lang="en-US" sz="800" dirty="0">
              <a:latin typeface="+mn-lt"/>
              <a:cs typeface="+mn-cs"/>
            </a:endParaRPr>
          </a:p>
          <a:p>
            <a:pPr algn="ctr" fontAlgn="auto">
              <a:spcBef>
                <a:spcPts val="0"/>
              </a:spcBef>
              <a:spcAft>
                <a:spcPts val="0"/>
              </a:spcAft>
              <a:defRPr/>
            </a:pPr>
            <a:endParaRPr lang="en-US" sz="800" dirty="0">
              <a:solidFill>
                <a:schemeClr val="accent1">
                  <a:lumMod val="50000"/>
                </a:schemeClr>
              </a:solidFill>
              <a:effectLst>
                <a:outerShdw blurRad="38100" dist="38100" dir="2700000" algn="tl">
                  <a:srgbClr val="000000">
                    <a:alpha val="43137"/>
                  </a:srgbClr>
                </a:outerShdw>
              </a:effectLst>
              <a:latin typeface="+mn-lt"/>
              <a:cs typeface="+mn-cs"/>
            </a:endParaRPr>
          </a:p>
        </p:txBody>
      </p:sp>
      <p:pic>
        <p:nvPicPr>
          <p:cNvPr id="1026" name="Picture 2" descr="wzo+herzl1.jpg"/>
          <p:cNvPicPr>
            <a:picLocks noChangeAspect="1" noChangeArrowheads="1"/>
          </p:cNvPicPr>
          <p:nvPr/>
        </p:nvPicPr>
        <p:blipFill>
          <a:blip r:embed="rId4" cstate="print"/>
          <a:srcRect/>
          <a:stretch>
            <a:fillRect/>
          </a:stretch>
        </p:blipFill>
        <p:spPr bwMode="auto">
          <a:xfrm>
            <a:off x="6629400" y="5410200"/>
            <a:ext cx="2314575" cy="1276350"/>
          </a:xfrm>
          <a:prstGeom prst="rect">
            <a:avLst/>
          </a:prstGeom>
          <a:noFill/>
          <a:ln w="9525">
            <a:noFill/>
            <a:miter lim="800000"/>
            <a:headEnd/>
            <a:tailEnd/>
          </a:ln>
        </p:spPr>
      </p:pic>
      <p:sp>
        <p:nvSpPr>
          <p:cNvPr id="5" name="TextBox 4"/>
          <p:cNvSpPr txBox="1"/>
          <p:nvPr/>
        </p:nvSpPr>
        <p:spPr>
          <a:xfrm>
            <a:off x="533400" y="1143000"/>
            <a:ext cx="8001000" cy="861774"/>
          </a:xfrm>
          <a:prstGeom prst="rect">
            <a:avLst/>
          </a:prstGeom>
          <a:noFill/>
        </p:spPr>
        <p:txBody>
          <a:bodyPr wrap="square" rtlCol="0">
            <a:spAutoFit/>
          </a:bodyPr>
          <a:lstStyle/>
          <a:p>
            <a:pPr algn="ctr"/>
            <a:r>
              <a:rPr lang="en-US" sz="5000" dirty="0"/>
              <a:t>Feminism in Israel</a:t>
            </a:r>
          </a:p>
        </p:txBody>
      </p:sp>
      <p:sp>
        <p:nvSpPr>
          <p:cNvPr id="6" name="TextBox 5"/>
          <p:cNvSpPr txBox="1"/>
          <p:nvPr/>
        </p:nvSpPr>
        <p:spPr>
          <a:xfrm>
            <a:off x="533400" y="2743200"/>
            <a:ext cx="8001000" cy="2862323"/>
          </a:xfrm>
          <a:prstGeom prst="rect">
            <a:avLst/>
          </a:prstGeom>
          <a:noFill/>
        </p:spPr>
        <p:txBody>
          <a:bodyPr wrap="square" rtlCol="0">
            <a:spAutoFit/>
          </a:bodyPr>
          <a:lstStyle/>
          <a:p>
            <a:pPr>
              <a:buFont typeface="Arial"/>
              <a:buChar char="•"/>
            </a:pPr>
            <a:r>
              <a:rPr lang="en-US" dirty="0"/>
              <a:t> </a:t>
            </a:r>
            <a:r>
              <a:rPr lang="en-US" dirty="0" err="1"/>
              <a:t>Shulamit</a:t>
            </a:r>
            <a:r>
              <a:rPr lang="en-US" dirty="0"/>
              <a:t> </a:t>
            </a:r>
            <a:r>
              <a:rPr lang="en-US" dirty="0" err="1"/>
              <a:t>Aloni</a:t>
            </a:r>
            <a:r>
              <a:rPr lang="en-US" dirty="0"/>
              <a:t> is considered the founder of feminism in Israel</a:t>
            </a:r>
          </a:p>
          <a:p>
            <a:pPr lvl="1"/>
            <a:endParaRPr lang="en-US" dirty="0"/>
          </a:p>
          <a:p>
            <a:pPr lvl="1">
              <a:buFont typeface="Arial"/>
              <a:buChar char="•"/>
            </a:pPr>
            <a:r>
              <a:rPr lang="en-US" dirty="0"/>
              <a:t> She founded the </a:t>
            </a:r>
            <a:r>
              <a:rPr lang="en-US" dirty="0" err="1"/>
              <a:t>Ratz</a:t>
            </a:r>
            <a:r>
              <a:rPr lang="en-US" dirty="0"/>
              <a:t> party in 1973—the first party to champion the causes of human and civil rights and the advancement of women</a:t>
            </a:r>
          </a:p>
          <a:p>
            <a:pPr lvl="1">
              <a:buFont typeface="Arial"/>
              <a:buChar char="•"/>
            </a:pPr>
            <a:endParaRPr lang="en-US" dirty="0"/>
          </a:p>
          <a:p>
            <a:pPr>
              <a:buFont typeface="Arial"/>
              <a:buChar char="•"/>
            </a:pPr>
            <a:r>
              <a:rPr lang="en-US" dirty="0"/>
              <a:t> The establishment of the Knesset Committee on the Status of Women (1992), emphasized the empowerment and advancement of women in the workplace</a:t>
            </a:r>
          </a:p>
          <a:p>
            <a:endParaRPr lang="en-US" dirty="0"/>
          </a:p>
          <a:p>
            <a:endParaRPr lang="en-US" dirty="0"/>
          </a:p>
        </p:txBody>
      </p:sp>
      <p:pic>
        <p:nvPicPr>
          <p:cNvPr id="8" name="Picture 7" descr="Shulamit Aloni.jpg"/>
          <p:cNvPicPr>
            <a:picLocks noChangeAspect="1"/>
          </p:cNvPicPr>
          <p:nvPr/>
        </p:nvPicPr>
        <p:blipFill>
          <a:blip r:embed="rId5"/>
          <a:stretch>
            <a:fillRect/>
          </a:stretch>
        </p:blipFill>
        <p:spPr>
          <a:xfrm>
            <a:off x="7391400" y="914400"/>
            <a:ext cx="1341120" cy="1578864"/>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srcRect/>
          <a:stretch>
            <a:fillRect/>
          </a:stretch>
        </p:blipFill>
        <p:spPr bwMode="auto">
          <a:xfrm>
            <a:off x="0" y="0"/>
            <a:ext cx="9124950" cy="990600"/>
          </a:xfrm>
          <a:prstGeom prst="rect">
            <a:avLst/>
          </a:prstGeom>
          <a:noFill/>
          <a:ln w="9525">
            <a:noFill/>
            <a:miter lim="800000"/>
            <a:headEnd/>
            <a:tailEnd/>
          </a:ln>
        </p:spPr>
      </p:pic>
      <p:sp>
        <p:nvSpPr>
          <p:cNvPr id="7" name="TextBox 6"/>
          <p:cNvSpPr txBox="1"/>
          <p:nvPr/>
        </p:nvSpPr>
        <p:spPr>
          <a:xfrm>
            <a:off x="152400" y="6335713"/>
            <a:ext cx="2743200" cy="585787"/>
          </a:xfrm>
          <a:prstGeom prst="rect">
            <a:avLst/>
          </a:prstGeom>
          <a:noFill/>
        </p:spPr>
        <p:txBody>
          <a:bodyPr>
            <a:spAutoFit/>
          </a:bodyPr>
          <a:lstStyle/>
          <a:p>
            <a:pPr algn="ctr" fontAlgn="auto">
              <a:spcBef>
                <a:spcPts val="0"/>
              </a:spcBef>
              <a:spcAft>
                <a:spcPts val="0"/>
              </a:spcAft>
              <a:defRPr/>
            </a:pPr>
            <a:r>
              <a:rPr lang="en-US" sz="800" b="1" dirty="0">
                <a:solidFill>
                  <a:schemeClr val="accent1">
                    <a:lumMod val="50000"/>
                  </a:schemeClr>
                </a:solidFill>
                <a:effectLst>
                  <a:outerShdw blurRad="38100" dist="38100" dir="2700000" algn="tl">
                    <a:srgbClr val="000000">
                      <a:alpha val="43137"/>
                    </a:srgbClr>
                  </a:outerShdw>
                </a:effectLst>
                <a:latin typeface="+mn-lt"/>
                <a:cs typeface="+mn-cs"/>
              </a:rPr>
              <a:t>Department for Diaspora Activities </a:t>
            </a:r>
            <a:r>
              <a:rPr lang="he-IL" sz="800" b="1" dirty="0">
                <a:solidFill>
                  <a:schemeClr val="accent1">
                    <a:lumMod val="50000"/>
                  </a:schemeClr>
                </a:solidFill>
                <a:effectLst>
                  <a:outerShdw blurRad="38100" dist="38100" dir="2700000" algn="tl">
                    <a:srgbClr val="000000">
                      <a:alpha val="43137"/>
                    </a:srgbClr>
                  </a:outerShdw>
                </a:effectLst>
                <a:latin typeface="+mn-lt"/>
                <a:cs typeface="+mn-cs"/>
              </a:rPr>
              <a:t>-</a:t>
            </a:r>
            <a:r>
              <a:rPr lang="en-US" sz="800" b="1" dirty="0">
                <a:solidFill>
                  <a:schemeClr val="accent1">
                    <a:lumMod val="50000"/>
                  </a:schemeClr>
                </a:solidFill>
                <a:effectLst>
                  <a:outerShdw blurRad="38100" dist="38100" dir="2700000" algn="tl">
                    <a:srgbClr val="000000">
                      <a:alpha val="43137"/>
                    </a:srgbClr>
                  </a:outerShdw>
                </a:effectLst>
                <a:latin typeface="+mn-lt"/>
                <a:cs typeface="+mn-cs"/>
              </a:rPr>
              <a:t>North America       </a:t>
            </a:r>
          </a:p>
          <a:p>
            <a:pPr algn="ctr" fontAlgn="auto">
              <a:spcBef>
                <a:spcPts val="0"/>
              </a:spcBef>
              <a:spcAft>
                <a:spcPts val="0"/>
              </a:spcAft>
              <a:defRPr/>
            </a:pPr>
            <a:r>
              <a:rPr lang="he-IL" sz="800" b="1" dirty="0">
                <a:solidFill>
                  <a:schemeClr val="accent1">
                    <a:lumMod val="50000"/>
                  </a:schemeClr>
                </a:solidFill>
                <a:effectLst>
                  <a:outerShdw blurRad="38100" dist="38100" dir="2700000" algn="tl">
                    <a:srgbClr val="000000">
                      <a:alpha val="43137"/>
                    </a:srgbClr>
                  </a:outerShdw>
                </a:effectLst>
                <a:latin typeface="+mn-lt"/>
                <a:cs typeface="+mn-cs"/>
              </a:rPr>
              <a:t>המחלקה לפעילות בתפוצות- צפון אמריקה</a:t>
            </a:r>
            <a:endParaRPr lang="en-US" sz="800" b="1" dirty="0">
              <a:solidFill>
                <a:schemeClr val="accent1">
                  <a:lumMod val="50000"/>
                </a:schemeClr>
              </a:solidFill>
              <a:effectLst>
                <a:outerShdw blurRad="38100" dist="38100" dir="2700000" algn="tl">
                  <a:srgbClr val="000000">
                    <a:alpha val="43137"/>
                  </a:srgbClr>
                </a:outerShdw>
              </a:effectLst>
              <a:latin typeface="+mn-lt"/>
              <a:cs typeface="+mn-cs"/>
            </a:endParaRPr>
          </a:p>
          <a:p>
            <a:pPr algn="ctr" fontAlgn="auto">
              <a:spcBef>
                <a:spcPts val="0"/>
              </a:spcBef>
              <a:spcAft>
                <a:spcPts val="0"/>
              </a:spcAft>
              <a:defRPr/>
            </a:pPr>
            <a:r>
              <a:rPr lang="en-US" sz="800" u="sng" dirty="0">
                <a:latin typeface="+mn-lt"/>
                <a:cs typeface="+mn-cs"/>
                <a:hlinkClick r:id="rId3"/>
              </a:rPr>
              <a:t>www.izionist.org/NA</a:t>
            </a:r>
            <a:endParaRPr lang="en-US" sz="800" dirty="0">
              <a:latin typeface="+mn-lt"/>
              <a:cs typeface="+mn-cs"/>
            </a:endParaRPr>
          </a:p>
          <a:p>
            <a:pPr algn="ctr" fontAlgn="auto">
              <a:spcBef>
                <a:spcPts val="0"/>
              </a:spcBef>
              <a:spcAft>
                <a:spcPts val="0"/>
              </a:spcAft>
              <a:defRPr/>
            </a:pPr>
            <a:endParaRPr lang="en-US" sz="800" dirty="0">
              <a:solidFill>
                <a:schemeClr val="accent1">
                  <a:lumMod val="50000"/>
                </a:schemeClr>
              </a:solidFill>
              <a:effectLst>
                <a:outerShdw blurRad="38100" dist="38100" dir="2700000" algn="tl">
                  <a:srgbClr val="000000">
                    <a:alpha val="43137"/>
                  </a:srgbClr>
                </a:outerShdw>
              </a:effectLst>
              <a:latin typeface="+mn-lt"/>
              <a:cs typeface="+mn-cs"/>
            </a:endParaRPr>
          </a:p>
        </p:txBody>
      </p:sp>
      <p:pic>
        <p:nvPicPr>
          <p:cNvPr id="1026" name="Picture 2" descr="wzo+herzl1.jpg"/>
          <p:cNvPicPr>
            <a:picLocks noChangeAspect="1" noChangeArrowheads="1"/>
          </p:cNvPicPr>
          <p:nvPr/>
        </p:nvPicPr>
        <p:blipFill>
          <a:blip r:embed="rId4" cstate="print"/>
          <a:srcRect/>
          <a:stretch>
            <a:fillRect/>
          </a:stretch>
        </p:blipFill>
        <p:spPr bwMode="auto">
          <a:xfrm>
            <a:off x="6629400" y="5410200"/>
            <a:ext cx="2314575" cy="1276350"/>
          </a:xfrm>
          <a:prstGeom prst="rect">
            <a:avLst/>
          </a:prstGeom>
          <a:noFill/>
          <a:ln w="9525">
            <a:noFill/>
            <a:miter lim="800000"/>
            <a:headEnd/>
            <a:tailEnd/>
          </a:ln>
        </p:spPr>
      </p:pic>
      <p:sp>
        <p:nvSpPr>
          <p:cNvPr id="5" name="TextBox 4"/>
          <p:cNvSpPr txBox="1"/>
          <p:nvPr/>
        </p:nvSpPr>
        <p:spPr>
          <a:xfrm>
            <a:off x="381000" y="990600"/>
            <a:ext cx="8382000" cy="938719"/>
          </a:xfrm>
          <a:prstGeom prst="rect">
            <a:avLst/>
          </a:prstGeom>
          <a:noFill/>
        </p:spPr>
        <p:txBody>
          <a:bodyPr wrap="square" rtlCol="0">
            <a:spAutoFit/>
          </a:bodyPr>
          <a:lstStyle/>
          <a:p>
            <a:pPr algn="ctr"/>
            <a:r>
              <a:rPr lang="en-US" sz="5500" dirty="0"/>
              <a:t>Women in the Workforce</a:t>
            </a:r>
          </a:p>
        </p:txBody>
      </p:sp>
      <p:sp>
        <p:nvSpPr>
          <p:cNvPr id="6" name="TextBox 5"/>
          <p:cNvSpPr txBox="1"/>
          <p:nvPr/>
        </p:nvSpPr>
        <p:spPr>
          <a:xfrm>
            <a:off x="762000" y="2057400"/>
            <a:ext cx="7543800" cy="3293209"/>
          </a:xfrm>
          <a:prstGeom prst="rect">
            <a:avLst/>
          </a:prstGeom>
          <a:noFill/>
        </p:spPr>
        <p:txBody>
          <a:bodyPr wrap="square" rtlCol="0">
            <a:spAutoFit/>
          </a:bodyPr>
          <a:lstStyle/>
          <a:p>
            <a:pPr eaLnBrk="1" hangingPunct="1">
              <a:buFont typeface="Arial"/>
              <a:buChar char="•"/>
            </a:pPr>
            <a:r>
              <a:rPr lang="en-US" sz="1600" dirty="0"/>
              <a:t> In Israel, approximately 50% of women participate in the workforce, as opposed to 62% of men</a:t>
            </a:r>
          </a:p>
          <a:p>
            <a:pPr eaLnBrk="1" hangingPunct="1">
              <a:buFont typeface="Arial"/>
              <a:buChar char="•"/>
            </a:pPr>
            <a:r>
              <a:rPr lang="en-US" sz="1600" dirty="0"/>
              <a:t> However, for the Israeli Arab population, severe unemployment is a major issue for women</a:t>
            </a:r>
          </a:p>
          <a:p>
            <a:pPr lvl="1">
              <a:buFont typeface="Arial"/>
              <a:buChar char="•"/>
            </a:pPr>
            <a:r>
              <a:rPr lang="en-US" sz="1600" dirty="0"/>
              <a:t> Only 22% of Arab women work</a:t>
            </a:r>
          </a:p>
          <a:p>
            <a:pPr lvl="1">
              <a:buFont typeface="Arial"/>
              <a:buChar char="•"/>
            </a:pPr>
            <a:r>
              <a:rPr lang="en-US" sz="1600" dirty="0"/>
              <a:t> Women residing in peripheral regions and middle-aged women aged 45-64 suffer from low unemployment as well</a:t>
            </a:r>
          </a:p>
          <a:p>
            <a:pPr>
              <a:buFont typeface="Arial"/>
              <a:buChar char="•"/>
            </a:pPr>
            <a:r>
              <a:rPr lang="en-US" sz="1600" dirty="0"/>
              <a:t> Women also face a large salary gap.  The salary discrepancies between male and female workers are approximately 25% in public sector and 35% in the private sector</a:t>
            </a:r>
          </a:p>
          <a:p>
            <a:pPr>
              <a:buFont typeface="Arial"/>
              <a:buChar char="•"/>
            </a:pPr>
            <a:r>
              <a:rPr lang="en-US" sz="1600" dirty="0"/>
              <a:t> However, women’s rights in regards to pregnancy and birth are far from ignored. </a:t>
            </a:r>
          </a:p>
          <a:p>
            <a:pPr lvl="1">
              <a:buFont typeface="Arial"/>
              <a:buChar char="•"/>
            </a:pPr>
            <a:r>
              <a:rPr lang="en-US" sz="1600" dirty="0"/>
              <a:t> Maternity leave is 14 weeks</a:t>
            </a:r>
          </a:p>
          <a:p>
            <a:pPr lvl="1">
              <a:buFont typeface="Arial"/>
              <a:buChar char="•"/>
            </a:pPr>
            <a:r>
              <a:rPr lang="en-US" sz="1600" dirty="0"/>
              <a:t>Women working prior to pregnancy cannot be fired and receive full salary</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srcRect/>
          <a:stretch>
            <a:fillRect/>
          </a:stretch>
        </p:blipFill>
        <p:spPr bwMode="auto">
          <a:xfrm>
            <a:off x="0" y="0"/>
            <a:ext cx="9124950" cy="990600"/>
          </a:xfrm>
          <a:prstGeom prst="rect">
            <a:avLst/>
          </a:prstGeom>
          <a:noFill/>
          <a:ln w="9525">
            <a:noFill/>
            <a:miter lim="800000"/>
            <a:headEnd/>
            <a:tailEnd/>
          </a:ln>
        </p:spPr>
      </p:pic>
      <p:sp>
        <p:nvSpPr>
          <p:cNvPr id="7" name="TextBox 6"/>
          <p:cNvSpPr txBox="1"/>
          <p:nvPr/>
        </p:nvSpPr>
        <p:spPr>
          <a:xfrm>
            <a:off x="152400" y="6335713"/>
            <a:ext cx="2743200" cy="585787"/>
          </a:xfrm>
          <a:prstGeom prst="rect">
            <a:avLst/>
          </a:prstGeom>
          <a:noFill/>
        </p:spPr>
        <p:txBody>
          <a:bodyPr>
            <a:spAutoFit/>
          </a:bodyPr>
          <a:lstStyle/>
          <a:p>
            <a:pPr algn="ctr" fontAlgn="auto">
              <a:spcBef>
                <a:spcPts val="0"/>
              </a:spcBef>
              <a:spcAft>
                <a:spcPts val="0"/>
              </a:spcAft>
              <a:defRPr/>
            </a:pPr>
            <a:r>
              <a:rPr lang="en-US" sz="800" b="1" dirty="0">
                <a:solidFill>
                  <a:schemeClr val="accent1">
                    <a:lumMod val="50000"/>
                  </a:schemeClr>
                </a:solidFill>
                <a:effectLst>
                  <a:outerShdw blurRad="38100" dist="38100" dir="2700000" algn="tl">
                    <a:srgbClr val="000000">
                      <a:alpha val="43137"/>
                    </a:srgbClr>
                  </a:outerShdw>
                </a:effectLst>
                <a:latin typeface="+mn-lt"/>
                <a:cs typeface="+mn-cs"/>
              </a:rPr>
              <a:t>Department for Diaspora Activities </a:t>
            </a:r>
            <a:r>
              <a:rPr lang="he-IL" sz="800" b="1" dirty="0">
                <a:solidFill>
                  <a:schemeClr val="accent1">
                    <a:lumMod val="50000"/>
                  </a:schemeClr>
                </a:solidFill>
                <a:effectLst>
                  <a:outerShdw blurRad="38100" dist="38100" dir="2700000" algn="tl">
                    <a:srgbClr val="000000">
                      <a:alpha val="43137"/>
                    </a:srgbClr>
                  </a:outerShdw>
                </a:effectLst>
                <a:latin typeface="+mn-lt"/>
                <a:cs typeface="+mn-cs"/>
              </a:rPr>
              <a:t>-</a:t>
            </a:r>
            <a:r>
              <a:rPr lang="en-US" sz="800" b="1" dirty="0">
                <a:solidFill>
                  <a:schemeClr val="accent1">
                    <a:lumMod val="50000"/>
                  </a:schemeClr>
                </a:solidFill>
                <a:effectLst>
                  <a:outerShdw blurRad="38100" dist="38100" dir="2700000" algn="tl">
                    <a:srgbClr val="000000">
                      <a:alpha val="43137"/>
                    </a:srgbClr>
                  </a:outerShdw>
                </a:effectLst>
                <a:latin typeface="+mn-lt"/>
                <a:cs typeface="+mn-cs"/>
              </a:rPr>
              <a:t>North America       </a:t>
            </a:r>
          </a:p>
          <a:p>
            <a:pPr algn="ctr" fontAlgn="auto">
              <a:spcBef>
                <a:spcPts val="0"/>
              </a:spcBef>
              <a:spcAft>
                <a:spcPts val="0"/>
              </a:spcAft>
              <a:defRPr/>
            </a:pPr>
            <a:r>
              <a:rPr lang="he-IL" sz="800" b="1" dirty="0">
                <a:solidFill>
                  <a:schemeClr val="accent1">
                    <a:lumMod val="50000"/>
                  </a:schemeClr>
                </a:solidFill>
                <a:effectLst>
                  <a:outerShdw blurRad="38100" dist="38100" dir="2700000" algn="tl">
                    <a:srgbClr val="000000">
                      <a:alpha val="43137"/>
                    </a:srgbClr>
                  </a:outerShdw>
                </a:effectLst>
                <a:latin typeface="+mn-lt"/>
                <a:cs typeface="+mn-cs"/>
              </a:rPr>
              <a:t>המחלקה לפעילות בתפוצות- צפון אמריקה</a:t>
            </a:r>
            <a:endParaRPr lang="en-US" sz="800" b="1" dirty="0">
              <a:solidFill>
                <a:schemeClr val="accent1">
                  <a:lumMod val="50000"/>
                </a:schemeClr>
              </a:solidFill>
              <a:effectLst>
                <a:outerShdw blurRad="38100" dist="38100" dir="2700000" algn="tl">
                  <a:srgbClr val="000000">
                    <a:alpha val="43137"/>
                  </a:srgbClr>
                </a:outerShdw>
              </a:effectLst>
              <a:latin typeface="+mn-lt"/>
              <a:cs typeface="+mn-cs"/>
            </a:endParaRPr>
          </a:p>
          <a:p>
            <a:pPr algn="ctr" fontAlgn="auto">
              <a:spcBef>
                <a:spcPts val="0"/>
              </a:spcBef>
              <a:spcAft>
                <a:spcPts val="0"/>
              </a:spcAft>
              <a:defRPr/>
            </a:pPr>
            <a:r>
              <a:rPr lang="en-US" sz="800" u="sng" dirty="0">
                <a:latin typeface="+mn-lt"/>
                <a:cs typeface="+mn-cs"/>
                <a:hlinkClick r:id="rId3"/>
              </a:rPr>
              <a:t>www.izionist.org/NA</a:t>
            </a:r>
            <a:endParaRPr lang="en-US" sz="800" dirty="0">
              <a:latin typeface="+mn-lt"/>
              <a:cs typeface="+mn-cs"/>
            </a:endParaRPr>
          </a:p>
          <a:p>
            <a:pPr algn="ctr" fontAlgn="auto">
              <a:spcBef>
                <a:spcPts val="0"/>
              </a:spcBef>
              <a:spcAft>
                <a:spcPts val="0"/>
              </a:spcAft>
              <a:defRPr/>
            </a:pPr>
            <a:endParaRPr lang="en-US" sz="800" dirty="0">
              <a:solidFill>
                <a:schemeClr val="accent1">
                  <a:lumMod val="50000"/>
                </a:schemeClr>
              </a:solidFill>
              <a:effectLst>
                <a:outerShdw blurRad="38100" dist="38100" dir="2700000" algn="tl">
                  <a:srgbClr val="000000">
                    <a:alpha val="43137"/>
                  </a:srgbClr>
                </a:outerShdw>
              </a:effectLst>
              <a:latin typeface="+mn-lt"/>
              <a:cs typeface="+mn-cs"/>
            </a:endParaRPr>
          </a:p>
        </p:txBody>
      </p:sp>
      <p:pic>
        <p:nvPicPr>
          <p:cNvPr id="1026" name="Picture 2" descr="wzo+herzl1.jpg"/>
          <p:cNvPicPr>
            <a:picLocks noChangeAspect="1" noChangeArrowheads="1"/>
          </p:cNvPicPr>
          <p:nvPr/>
        </p:nvPicPr>
        <p:blipFill>
          <a:blip r:embed="rId4" cstate="print"/>
          <a:srcRect/>
          <a:stretch>
            <a:fillRect/>
          </a:stretch>
        </p:blipFill>
        <p:spPr bwMode="auto">
          <a:xfrm>
            <a:off x="6629400" y="5410200"/>
            <a:ext cx="2314575" cy="1276350"/>
          </a:xfrm>
          <a:prstGeom prst="rect">
            <a:avLst/>
          </a:prstGeom>
          <a:noFill/>
          <a:ln w="9525">
            <a:noFill/>
            <a:miter lim="800000"/>
            <a:headEnd/>
            <a:tailEnd/>
          </a:ln>
        </p:spPr>
      </p:pic>
      <p:sp>
        <p:nvSpPr>
          <p:cNvPr id="5" name="TextBox 4"/>
          <p:cNvSpPr txBox="1"/>
          <p:nvPr/>
        </p:nvSpPr>
        <p:spPr>
          <a:xfrm>
            <a:off x="457200" y="990600"/>
            <a:ext cx="8229600" cy="1015663"/>
          </a:xfrm>
          <a:prstGeom prst="rect">
            <a:avLst/>
          </a:prstGeom>
          <a:noFill/>
        </p:spPr>
        <p:txBody>
          <a:bodyPr wrap="square" rtlCol="0">
            <a:spAutoFit/>
          </a:bodyPr>
          <a:lstStyle/>
          <a:p>
            <a:pPr algn="ctr"/>
            <a:r>
              <a:rPr lang="en-US" sz="6000" dirty="0"/>
              <a:t>Women in Politics</a:t>
            </a:r>
          </a:p>
        </p:txBody>
      </p:sp>
      <p:sp>
        <p:nvSpPr>
          <p:cNvPr id="6" name="TextBox 5"/>
          <p:cNvSpPr txBox="1"/>
          <p:nvPr/>
        </p:nvSpPr>
        <p:spPr>
          <a:xfrm>
            <a:off x="457200" y="1981200"/>
            <a:ext cx="8229600" cy="3570208"/>
          </a:xfrm>
          <a:prstGeom prst="rect">
            <a:avLst/>
          </a:prstGeom>
          <a:noFill/>
        </p:spPr>
        <p:txBody>
          <a:bodyPr wrap="square" rtlCol="0">
            <a:spAutoFit/>
          </a:bodyPr>
          <a:lstStyle/>
          <a:p>
            <a:pPr eaLnBrk="1" hangingPunct="1">
              <a:buFont typeface="Arial"/>
              <a:buChar char="•"/>
            </a:pPr>
            <a:r>
              <a:rPr lang="en-US" dirty="0"/>
              <a:t> </a:t>
            </a:r>
            <a:r>
              <a:rPr lang="en-US" sz="1600" dirty="0"/>
              <a:t>In Israel, the representation of women in the Knesset, the government, and municipal authorities is very low in comparison with other democracies</a:t>
            </a:r>
          </a:p>
          <a:p>
            <a:pPr eaLnBrk="1" hangingPunct="1">
              <a:buFont typeface="Arial"/>
              <a:buChar char="•"/>
            </a:pPr>
            <a:endParaRPr lang="en-US" sz="1600" dirty="0"/>
          </a:p>
          <a:p>
            <a:pPr eaLnBrk="1" hangingPunct="1">
              <a:buFont typeface="Arial"/>
              <a:buChar char="•"/>
            </a:pPr>
            <a:r>
              <a:rPr lang="en-US" sz="1600" dirty="0"/>
              <a:t> Although it passed the 10% barrier in 2000, the maximum representation of female members in the Knesset was 18%</a:t>
            </a:r>
          </a:p>
          <a:p>
            <a:pPr eaLnBrk="1" hangingPunct="1">
              <a:buFont typeface="Arial"/>
              <a:buChar char="•"/>
            </a:pPr>
            <a:endParaRPr lang="en-US" sz="1600" dirty="0"/>
          </a:p>
          <a:p>
            <a:pPr eaLnBrk="1" hangingPunct="1">
              <a:buFont typeface="Arial"/>
              <a:buChar char="•"/>
            </a:pPr>
            <a:r>
              <a:rPr lang="en-US" sz="1600" dirty="0"/>
              <a:t> Israel is ranked 100</a:t>
            </a:r>
            <a:r>
              <a:rPr lang="en-US" sz="1600" baseline="30000" dirty="0"/>
              <a:t>th</a:t>
            </a:r>
            <a:r>
              <a:rPr lang="en-US" sz="1600" dirty="0"/>
              <a:t> place among the nations of the world, falling far behind European, South American, Asian, and African countries</a:t>
            </a:r>
          </a:p>
          <a:p>
            <a:pPr eaLnBrk="1" hangingPunct="1">
              <a:buFont typeface="Arial"/>
              <a:buChar char="•"/>
            </a:pPr>
            <a:endParaRPr lang="en-US" sz="1600" dirty="0"/>
          </a:p>
          <a:p>
            <a:pPr eaLnBrk="1" hangingPunct="1">
              <a:buFont typeface="Arial"/>
              <a:buChar char="•"/>
            </a:pPr>
            <a:r>
              <a:rPr lang="en-US" sz="1600" dirty="0"/>
              <a:t> Aside from having a woman Prime Minister, Golda Meir, in the 1970s, Israel is still far behind its competing countries in progression of women in government</a:t>
            </a:r>
          </a:p>
          <a:p>
            <a:pPr eaLnBrk="1" hangingPunct="1">
              <a:buFont typeface="Arial"/>
              <a:buChar char="•"/>
            </a:pPr>
            <a:endParaRPr lang="en-US" sz="1600" dirty="0"/>
          </a:p>
          <a:p>
            <a:pPr lvl="1">
              <a:buFont typeface="Arial"/>
              <a:buChar char="•"/>
            </a:pPr>
            <a:r>
              <a:rPr lang="en-US" sz="1600" dirty="0"/>
              <a:t> It is important to not that Meir, while breaking the barrier for Israeli women, was an exception and did not advance a feminist agenda as Prime Minister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srcRect/>
          <a:stretch>
            <a:fillRect/>
          </a:stretch>
        </p:blipFill>
        <p:spPr bwMode="auto">
          <a:xfrm>
            <a:off x="0" y="0"/>
            <a:ext cx="9124950" cy="990600"/>
          </a:xfrm>
          <a:prstGeom prst="rect">
            <a:avLst/>
          </a:prstGeom>
          <a:noFill/>
          <a:ln w="9525">
            <a:noFill/>
            <a:miter lim="800000"/>
            <a:headEnd/>
            <a:tailEnd/>
          </a:ln>
        </p:spPr>
      </p:pic>
      <p:sp>
        <p:nvSpPr>
          <p:cNvPr id="7" name="TextBox 6"/>
          <p:cNvSpPr txBox="1"/>
          <p:nvPr/>
        </p:nvSpPr>
        <p:spPr>
          <a:xfrm>
            <a:off x="152400" y="6335713"/>
            <a:ext cx="2743200" cy="585787"/>
          </a:xfrm>
          <a:prstGeom prst="rect">
            <a:avLst/>
          </a:prstGeom>
          <a:noFill/>
        </p:spPr>
        <p:txBody>
          <a:bodyPr>
            <a:spAutoFit/>
          </a:bodyPr>
          <a:lstStyle/>
          <a:p>
            <a:pPr algn="ctr" fontAlgn="auto">
              <a:spcBef>
                <a:spcPts val="0"/>
              </a:spcBef>
              <a:spcAft>
                <a:spcPts val="0"/>
              </a:spcAft>
              <a:defRPr/>
            </a:pPr>
            <a:r>
              <a:rPr lang="en-US" sz="800" b="1" dirty="0">
                <a:solidFill>
                  <a:schemeClr val="accent1">
                    <a:lumMod val="50000"/>
                  </a:schemeClr>
                </a:solidFill>
                <a:effectLst>
                  <a:outerShdw blurRad="38100" dist="38100" dir="2700000" algn="tl">
                    <a:srgbClr val="000000">
                      <a:alpha val="43137"/>
                    </a:srgbClr>
                  </a:outerShdw>
                </a:effectLst>
                <a:latin typeface="+mn-lt"/>
                <a:cs typeface="+mn-cs"/>
              </a:rPr>
              <a:t>Department for Diaspora Activities </a:t>
            </a:r>
            <a:r>
              <a:rPr lang="he-IL" sz="800" b="1" dirty="0">
                <a:solidFill>
                  <a:schemeClr val="accent1">
                    <a:lumMod val="50000"/>
                  </a:schemeClr>
                </a:solidFill>
                <a:effectLst>
                  <a:outerShdw blurRad="38100" dist="38100" dir="2700000" algn="tl">
                    <a:srgbClr val="000000">
                      <a:alpha val="43137"/>
                    </a:srgbClr>
                  </a:outerShdw>
                </a:effectLst>
                <a:latin typeface="+mn-lt"/>
                <a:cs typeface="+mn-cs"/>
              </a:rPr>
              <a:t>-</a:t>
            </a:r>
            <a:r>
              <a:rPr lang="en-US" sz="800" b="1" dirty="0">
                <a:solidFill>
                  <a:schemeClr val="accent1">
                    <a:lumMod val="50000"/>
                  </a:schemeClr>
                </a:solidFill>
                <a:effectLst>
                  <a:outerShdw blurRad="38100" dist="38100" dir="2700000" algn="tl">
                    <a:srgbClr val="000000">
                      <a:alpha val="43137"/>
                    </a:srgbClr>
                  </a:outerShdw>
                </a:effectLst>
                <a:latin typeface="+mn-lt"/>
                <a:cs typeface="+mn-cs"/>
              </a:rPr>
              <a:t>North America       </a:t>
            </a:r>
          </a:p>
          <a:p>
            <a:pPr algn="ctr" fontAlgn="auto">
              <a:spcBef>
                <a:spcPts val="0"/>
              </a:spcBef>
              <a:spcAft>
                <a:spcPts val="0"/>
              </a:spcAft>
              <a:defRPr/>
            </a:pPr>
            <a:r>
              <a:rPr lang="he-IL" sz="800" b="1" dirty="0">
                <a:solidFill>
                  <a:schemeClr val="accent1">
                    <a:lumMod val="50000"/>
                  </a:schemeClr>
                </a:solidFill>
                <a:effectLst>
                  <a:outerShdw blurRad="38100" dist="38100" dir="2700000" algn="tl">
                    <a:srgbClr val="000000">
                      <a:alpha val="43137"/>
                    </a:srgbClr>
                  </a:outerShdw>
                </a:effectLst>
                <a:latin typeface="+mn-lt"/>
                <a:cs typeface="+mn-cs"/>
              </a:rPr>
              <a:t>המחלקה לפעילות בתפוצות- צפון אמריקה</a:t>
            </a:r>
            <a:endParaRPr lang="en-US" sz="800" b="1" dirty="0">
              <a:solidFill>
                <a:schemeClr val="accent1">
                  <a:lumMod val="50000"/>
                </a:schemeClr>
              </a:solidFill>
              <a:effectLst>
                <a:outerShdw blurRad="38100" dist="38100" dir="2700000" algn="tl">
                  <a:srgbClr val="000000">
                    <a:alpha val="43137"/>
                  </a:srgbClr>
                </a:outerShdw>
              </a:effectLst>
              <a:latin typeface="+mn-lt"/>
              <a:cs typeface="+mn-cs"/>
            </a:endParaRPr>
          </a:p>
          <a:p>
            <a:pPr algn="ctr" fontAlgn="auto">
              <a:spcBef>
                <a:spcPts val="0"/>
              </a:spcBef>
              <a:spcAft>
                <a:spcPts val="0"/>
              </a:spcAft>
              <a:defRPr/>
            </a:pPr>
            <a:r>
              <a:rPr lang="en-US" sz="800" u="sng" dirty="0">
                <a:latin typeface="+mn-lt"/>
                <a:cs typeface="+mn-cs"/>
                <a:hlinkClick r:id="rId3"/>
              </a:rPr>
              <a:t>www.izionist.org/NA</a:t>
            </a:r>
            <a:endParaRPr lang="en-US" sz="800" dirty="0">
              <a:latin typeface="+mn-lt"/>
              <a:cs typeface="+mn-cs"/>
            </a:endParaRPr>
          </a:p>
          <a:p>
            <a:pPr algn="ctr" fontAlgn="auto">
              <a:spcBef>
                <a:spcPts val="0"/>
              </a:spcBef>
              <a:spcAft>
                <a:spcPts val="0"/>
              </a:spcAft>
              <a:defRPr/>
            </a:pPr>
            <a:endParaRPr lang="en-US" sz="800" dirty="0">
              <a:solidFill>
                <a:schemeClr val="accent1">
                  <a:lumMod val="50000"/>
                </a:schemeClr>
              </a:solidFill>
              <a:effectLst>
                <a:outerShdw blurRad="38100" dist="38100" dir="2700000" algn="tl">
                  <a:srgbClr val="000000">
                    <a:alpha val="43137"/>
                  </a:srgbClr>
                </a:outerShdw>
              </a:effectLst>
              <a:latin typeface="+mn-lt"/>
              <a:cs typeface="+mn-cs"/>
            </a:endParaRPr>
          </a:p>
        </p:txBody>
      </p:sp>
      <p:pic>
        <p:nvPicPr>
          <p:cNvPr id="1026" name="Picture 2" descr="wzo+herzl1.jpg"/>
          <p:cNvPicPr>
            <a:picLocks noChangeAspect="1" noChangeArrowheads="1"/>
          </p:cNvPicPr>
          <p:nvPr/>
        </p:nvPicPr>
        <p:blipFill>
          <a:blip r:embed="rId4" cstate="print"/>
          <a:srcRect/>
          <a:stretch>
            <a:fillRect/>
          </a:stretch>
        </p:blipFill>
        <p:spPr bwMode="auto">
          <a:xfrm>
            <a:off x="6629400" y="5410200"/>
            <a:ext cx="2314575" cy="1276350"/>
          </a:xfrm>
          <a:prstGeom prst="rect">
            <a:avLst/>
          </a:prstGeom>
          <a:noFill/>
          <a:ln w="9525">
            <a:noFill/>
            <a:miter lim="800000"/>
            <a:headEnd/>
            <a:tailEnd/>
          </a:ln>
        </p:spPr>
      </p:pic>
      <p:sp>
        <p:nvSpPr>
          <p:cNvPr id="5" name="TextBox 4"/>
          <p:cNvSpPr txBox="1"/>
          <p:nvPr/>
        </p:nvSpPr>
        <p:spPr>
          <a:xfrm>
            <a:off x="304800" y="990600"/>
            <a:ext cx="8534400" cy="1092607"/>
          </a:xfrm>
          <a:prstGeom prst="rect">
            <a:avLst/>
          </a:prstGeom>
          <a:noFill/>
        </p:spPr>
        <p:txBody>
          <a:bodyPr wrap="square" rtlCol="0">
            <a:spAutoFit/>
          </a:bodyPr>
          <a:lstStyle/>
          <a:p>
            <a:pPr algn="ctr"/>
            <a:r>
              <a:rPr lang="en-US" sz="6500" dirty="0"/>
              <a:t>Women in Judaism</a:t>
            </a:r>
          </a:p>
        </p:txBody>
      </p:sp>
      <p:sp>
        <p:nvSpPr>
          <p:cNvPr id="6" name="TextBox 5"/>
          <p:cNvSpPr txBox="1"/>
          <p:nvPr/>
        </p:nvSpPr>
        <p:spPr>
          <a:xfrm>
            <a:off x="304800" y="2209800"/>
            <a:ext cx="8534400" cy="3416320"/>
          </a:xfrm>
          <a:prstGeom prst="rect">
            <a:avLst/>
          </a:prstGeom>
          <a:noFill/>
        </p:spPr>
        <p:txBody>
          <a:bodyPr wrap="square" rtlCol="0">
            <a:spAutoFit/>
          </a:bodyPr>
          <a:lstStyle/>
          <a:p>
            <a:pPr eaLnBrk="1" hangingPunct="1">
              <a:buFont typeface="Arial" charset="0"/>
              <a:buNone/>
            </a:pPr>
            <a:r>
              <a:rPr lang="en-US" dirty="0"/>
              <a:t>In Judaism, the status of women is open to interpretation:</a:t>
            </a:r>
          </a:p>
          <a:p>
            <a:pPr eaLnBrk="1" hangingPunct="1">
              <a:buFont typeface="Arial" charset="0"/>
              <a:buNone/>
            </a:pPr>
            <a:endParaRPr lang="en-US" dirty="0"/>
          </a:p>
          <a:p>
            <a:pPr eaLnBrk="1" hangingPunct="1">
              <a:buFont typeface="Arial"/>
              <a:buChar char="•"/>
            </a:pPr>
            <a:r>
              <a:rPr lang="en-US" dirty="0"/>
              <a:t> </a:t>
            </a:r>
            <a:r>
              <a:rPr lang="en-US" i="1" dirty="0"/>
              <a:t>“God created man in His image, in the image of God He created him; male and female He created them” </a:t>
            </a:r>
            <a:r>
              <a:rPr lang="en-US" dirty="0"/>
              <a:t>(Gen. 1:27).  </a:t>
            </a:r>
          </a:p>
          <a:p>
            <a:pPr lvl="1">
              <a:buFont typeface="Arial"/>
              <a:buChar char="•"/>
            </a:pPr>
            <a:r>
              <a:rPr lang="en-US" dirty="0"/>
              <a:t> This interpretation claims that using male, female, and them suggests full equality.</a:t>
            </a:r>
          </a:p>
          <a:p>
            <a:pPr eaLnBrk="1" hangingPunct="1">
              <a:buFont typeface="Arial"/>
              <a:buChar char="•"/>
            </a:pPr>
            <a:r>
              <a:rPr lang="en-US" dirty="0"/>
              <a:t> </a:t>
            </a:r>
            <a:r>
              <a:rPr lang="en-US" i="1" dirty="0"/>
              <a:t>“And the Lord God fashioned the rib that He had taken form the man into a woman—and He brought her to the man.  Then the man said, ‘This one at last is bone of my bone and flesh of my flesh.  This one shall be called Woman (</a:t>
            </a:r>
            <a:r>
              <a:rPr lang="he-IL" i="1" dirty="0"/>
              <a:t>אישה</a:t>
            </a:r>
            <a:r>
              <a:rPr lang="en-US" i="1" dirty="0"/>
              <a:t>) for she was taken from man (</a:t>
            </a:r>
            <a:r>
              <a:rPr lang="he-IL" i="1" dirty="0"/>
              <a:t>איש</a:t>
            </a:r>
            <a:r>
              <a:rPr lang="en-US" i="1" dirty="0"/>
              <a:t>)’”</a:t>
            </a:r>
            <a:r>
              <a:rPr lang="en-US" dirty="0"/>
              <a:t> (Gen. 2:22-23).</a:t>
            </a:r>
          </a:p>
          <a:p>
            <a:pPr lvl="1">
              <a:buFont typeface="Arial"/>
              <a:buChar char="•"/>
            </a:pPr>
            <a:r>
              <a:rPr lang="en-US" dirty="0"/>
              <a:t> This interpretation claims that woman is “only” a rib of man, and the superiority of man is thereby legitimized.</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srcRect/>
          <a:stretch>
            <a:fillRect/>
          </a:stretch>
        </p:blipFill>
        <p:spPr bwMode="auto">
          <a:xfrm>
            <a:off x="0" y="0"/>
            <a:ext cx="9124950" cy="990600"/>
          </a:xfrm>
          <a:prstGeom prst="rect">
            <a:avLst/>
          </a:prstGeom>
          <a:noFill/>
          <a:ln w="9525">
            <a:noFill/>
            <a:miter lim="800000"/>
            <a:headEnd/>
            <a:tailEnd/>
          </a:ln>
        </p:spPr>
      </p:pic>
      <p:sp>
        <p:nvSpPr>
          <p:cNvPr id="7" name="TextBox 6"/>
          <p:cNvSpPr txBox="1"/>
          <p:nvPr/>
        </p:nvSpPr>
        <p:spPr>
          <a:xfrm>
            <a:off x="152400" y="6335713"/>
            <a:ext cx="2743200" cy="585787"/>
          </a:xfrm>
          <a:prstGeom prst="rect">
            <a:avLst/>
          </a:prstGeom>
          <a:noFill/>
        </p:spPr>
        <p:txBody>
          <a:bodyPr>
            <a:spAutoFit/>
          </a:bodyPr>
          <a:lstStyle/>
          <a:p>
            <a:pPr algn="ctr" fontAlgn="auto">
              <a:spcBef>
                <a:spcPts val="0"/>
              </a:spcBef>
              <a:spcAft>
                <a:spcPts val="0"/>
              </a:spcAft>
              <a:defRPr/>
            </a:pPr>
            <a:r>
              <a:rPr lang="en-US" sz="800" b="1" dirty="0">
                <a:solidFill>
                  <a:schemeClr val="accent1">
                    <a:lumMod val="50000"/>
                  </a:schemeClr>
                </a:solidFill>
                <a:effectLst>
                  <a:outerShdw blurRad="38100" dist="38100" dir="2700000" algn="tl">
                    <a:srgbClr val="000000">
                      <a:alpha val="43137"/>
                    </a:srgbClr>
                  </a:outerShdw>
                </a:effectLst>
                <a:latin typeface="+mn-lt"/>
                <a:cs typeface="+mn-cs"/>
              </a:rPr>
              <a:t>Department for Diaspora Activities </a:t>
            </a:r>
            <a:r>
              <a:rPr lang="he-IL" sz="800" b="1" dirty="0">
                <a:solidFill>
                  <a:schemeClr val="accent1">
                    <a:lumMod val="50000"/>
                  </a:schemeClr>
                </a:solidFill>
                <a:effectLst>
                  <a:outerShdw blurRad="38100" dist="38100" dir="2700000" algn="tl">
                    <a:srgbClr val="000000">
                      <a:alpha val="43137"/>
                    </a:srgbClr>
                  </a:outerShdw>
                </a:effectLst>
                <a:latin typeface="+mn-lt"/>
                <a:cs typeface="+mn-cs"/>
              </a:rPr>
              <a:t>-</a:t>
            </a:r>
            <a:r>
              <a:rPr lang="en-US" sz="800" b="1" dirty="0">
                <a:solidFill>
                  <a:schemeClr val="accent1">
                    <a:lumMod val="50000"/>
                  </a:schemeClr>
                </a:solidFill>
                <a:effectLst>
                  <a:outerShdw blurRad="38100" dist="38100" dir="2700000" algn="tl">
                    <a:srgbClr val="000000">
                      <a:alpha val="43137"/>
                    </a:srgbClr>
                  </a:outerShdw>
                </a:effectLst>
                <a:latin typeface="+mn-lt"/>
                <a:cs typeface="+mn-cs"/>
              </a:rPr>
              <a:t>North America       </a:t>
            </a:r>
          </a:p>
          <a:p>
            <a:pPr algn="ctr" fontAlgn="auto">
              <a:spcBef>
                <a:spcPts val="0"/>
              </a:spcBef>
              <a:spcAft>
                <a:spcPts val="0"/>
              </a:spcAft>
              <a:defRPr/>
            </a:pPr>
            <a:r>
              <a:rPr lang="he-IL" sz="800" b="1" dirty="0">
                <a:solidFill>
                  <a:schemeClr val="accent1">
                    <a:lumMod val="50000"/>
                  </a:schemeClr>
                </a:solidFill>
                <a:effectLst>
                  <a:outerShdw blurRad="38100" dist="38100" dir="2700000" algn="tl">
                    <a:srgbClr val="000000">
                      <a:alpha val="43137"/>
                    </a:srgbClr>
                  </a:outerShdw>
                </a:effectLst>
                <a:latin typeface="+mn-lt"/>
                <a:cs typeface="+mn-cs"/>
              </a:rPr>
              <a:t>המחלקה לפעילות בתפוצות- צפון אמריקה</a:t>
            </a:r>
            <a:endParaRPr lang="en-US" sz="800" b="1" dirty="0">
              <a:solidFill>
                <a:schemeClr val="accent1">
                  <a:lumMod val="50000"/>
                </a:schemeClr>
              </a:solidFill>
              <a:effectLst>
                <a:outerShdw blurRad="38100" dist="38100" dir="2700000" algn="tl">
                  <a:srgbClr val="000000">
                    <a:alpha val="43137"/>
                  </a:srgbClr>
                </a:outerShdw>
              </a:effectLst>
              <a:latin typeface="+mn-lt"/>
              <a:cs typeface="+mn-cs"/>
            </a:endParaRPr>
          </a:p>
          <a:p>
            <a:pPr algn="ctr" fontAlgn="auto">
              <a:spcBef>
                <a:spcPts val="0"/>
              </a:spcBef>
              <a:spcAft>
                <a:spcPts val="0"/>
              </a:spcAft>
              <a:defRPr/>
            </a:pPr>
            <a:r>
              <a:rPr lang="en-US" sz="800" u="sng" dirty="0">
                <a:latin typeface="+mn-lt"/>
                <a:cs typeface="+mn-cs"/>
                <a:hlinkClick r:id="rId3"/>
              </a:rPr>
              <a:t>www.izionist.org/NA</a:t>
            </a:r>
            <a:endParaRPr lang="en-US" sz="800" dirty="0">
              <a:latin typeface="+mn-lt"/>
              <a:cs typeface="+mn-cs"/>
            </a:endParaRPr>
          </a:p>
          <a:p>
            <a:pPr algn="ctr" fontAlgn="auto">
              <a:spcBef>
                <a:spcPts val="0"/>
              </a:spcBef>
              <a:spcAft>
                <a:spcPts val="0"/>
              </a:spcAft>
              <a:defRPr/>
            </a:pPr>
            <a:endParaRPr lang="en-US" sz="800" dirty="0">
              <a:solidFill>
                <a:schemeClr val="accent1">
                  <a:lumMod val="50000"/>
                </a:schemeClr>
              </a:solidFill>
              <a:effectLst>
                <a:outerShdw blurRad="38100" dist="38100" dir="2700000" algn="tl">
                  <a:srgbClr val="000000">
                    <a:alpha val="43137"/>
                  </a:srgbClr>
                </a:outerShdw>
              </a:effectLst>
              <a:latin typeface="+mn-lt"/>
              <a:cs typeface="+mn-cs"/>
            </a:endParaRPr>
          </a:p>
        </p:txBody>
      </p:sp>
      <p:pic>
        <p:nvPicPr>
          <p:cNvPr id="1026" name="Picture 2" descr="wzo+herzl1.jpg"/>
          <p:cNvPicPr>
            <a:picLocks noChangeAspect="1" noChangeArrowheads="1"/>
          </p:cNvPicPr>
          <p:nvPr/>
        </p:nvPicPr>
        <p:blipFill>
          <a:blip r:embed="rId4" cstate="print"/>
          <a:srcRect/>
          <a:stretch>
            <a:fillRect/>
          </a:stretch>
        </p:blipFill>
        <p:spPr bwMode="auto">
          <a:xfrm>
            <a:off x="6629400" y="5410200"/>
            <a:ext cx="2314575" cy="1276350"/>
          </a:xfrm>
          <a:prstGeom prst="rect">
            <a:avLst/>
          </a:prstGeom>
          <a:noFill/>
          <a:ln w="9525">
            <a:noFill/>
            <a:miter lim="800000"/>
            <a:headEnd/>
            <a:tailEnd/>
          </a:ln>
        </p:spPr>
      </p:pic>
      <p:sp>
        <p:nvSpPr>
          <p:cNvPr id="5" name="TextBox 4"/>
          <p:cNvSpPr txBox="1"/>
          <p:nvPr/>
        </p:nvSpPr>
        <p:spPr>
          <a:xfrm>
            <a:off x="457200" y="990600"/>
            <a:ext cx="8229600" cy="784830"/>
          </a:xfrm>
          <a:prstGeom prst="rect">
            <a:avLst/>
          </a:prstGeom>
          <a:noFill/>
        </p:spPr>
        <p:txBody>
          <a:bodyPr wrap="square" rtlCol="0">
            <a:spAutoFit/>
          </a:bodyPr>
          <a:lstStyle/>
          <a:p>
            <a:pPr algn="ctr"/>
            <a:r>
              <a:rPr lang="en-US" sz="4500" dirty="0"/>
              <a:t>Women and Religious Freedom</a:t>
            </a:r>
          </a:p>
        </p:txBody>
      </p:sp>
      <p:sp>
        <p:nvSpPr>
          <p:cNvPr id="6" name="TextBox 5"/>
          <p:cNvSpPr txBox="1"/>
          <p:nvPr/>
        </p:nvSpPr>
        <p:spPr>
          <a:xfrm>
            <a:off x="381000" y="1905000"/>
            <a:ext cx="8382000" cy="3693319"/>
          </a:xfrm>
          <a:prstGeom prst="rect">
            <a:avLst/>
          </a:prstGeom>
          <a:noFill/>
        </p:spPr>
        <p:txBody>
          <a:bodyPr wrap="square" rtlCol="0">
            <a:spAutoFit/>
          </a:bodyPr>
          <a:lstStyle/>
          <a:p>
            <a:pPr eaLnBrk="1" hangingPunct="1">
              <a:buFont typeface="Arial"/>
              <a:buChar char="•"/>
            </a:pPr>
            <a:r>
              <a:rPr lang="en-US" dirty="0"/>
              <a:t> Unlike the U.S., because Israel is both a democratic state and a Jewish state, religion and government overlap</a:t>
            </a:r>
          </a:p>
          <a:p>
            <a:pPr eaLnBrk="1" hangingPunct="1">
              <a:buFont typeface="Arial"/>
              <a:buChar char="•"/>
            </a:pPr>
            <a:endParaRPr lang="en-US" dirty="0"/>
          </a:p>
          <a:p>
            <a:pPr eaLnBrk="1" hangingPunct="1">
              <a:buFont typeface="Arial"/>
              <a:buChar char="•"/>
            </a:pPr>
            <a:r>
              <a:rPr lang="en-US" dirty="0"/>
              <a:t> This impacts the character and legislation of Israel, especially with regard to the relationship between religious and secular Jews</a:t>
            </a:r>
          </a:p>
          <a:p>
            <a:pPr eaLnBrk="1" hangingPunct="1">
              <a:buFont typeface="Arial"/>
              <a:buChar char="•"/>
            </a:pPr>
            <a:endParaRPr lang="en-US" dirty="0"/>
          </a:p>
          <a:p>
            <a:pPr eaLnBrk="1" hangingPunct="1">
              <a:buFont typeface="Arial"/>
              <a:buChar char="•"/>
            </a:pPr>
            <a:r>
              <a:rPr lang="en-US" dirty="0"/>
              <a:t> The Rabbinical Court’s Jurisdiction Law of 1953 placed the authority for marriage and divorce in the hands of the Orthodox religious establishment</a:t>
            </a:r>
          </a:p>
          <a:p>
            <a:pPr eaLnBrk="1" hangingPunct="1">
              <a:buFont typeface="Arial"/>
              <a:buChar char="•"/>
            </a:pPr>
            <a:endParaRPr lang="en-US" dirty="0"/>
          </a:p>
          <a:p>
            <a:pPr eaLnBrk="1" hangingPunct="1">
              <a:buFont typeface="Arial"/>
              <a:buChar char="•"/>
            </a:pPr>
            <a:r>
              <a:rPr lang="en-US" dirty="0"/>
              <a:t> There is a struggle over pluralism within Judaism:</a:t>
            </a:r>
          </a:p>
          <a:p>
            <a:pPr lvl="1">
              <a:buFont typeface="Arial"/>
              <a:buChar char="•"/>
            </a:pPr>
            <a:r>
              <a:rPr lang="en-US" dirty="0"/>
              <a:t> Israel recognizes the Orthodox streams of Judaism</a:t>
            </a:r>
          </a:p>
          <a:p>
            <a:pPr lvl="1">
              <a:buFont typeface="Arial"/>
              <a:buChar char="•"/>
            </a:pPr>
            <a:r>
              <a:rPr lang="en-US" dirty="0"/>
              <a:t> The Reform and Conservative movements are forced to fight for recognition</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srcRect/>
          <a:stretch>
            <a:fillRect/>
          </a:stretch>
        </p:blipFill>
        <p:spPr bwMode="auto">
          <a:xfrm>
            <a:off x="0" y="0"/>
            <a:ext cx="9124950" cy="990600"/>
          </a:xfrm>
          <a:prstGeom prst="rect">
            <a:avLst/>
          </a:prstGeom>
          <a:noFill/>
          <a:ln w="9525">
            <a:noFill/>
            <a:miter lim="800000"/>
            <a:headEnd/>
            <a:tailEnd/>
          </a:ln>
        </p:spPr>
      </p:pic>
      <p:sp>
        <p:nvSpPr>
          <p:cNvPr id="7" name="TextBox 6"/>
          <p:cNvSpPr txBox="1"/>
          <p:nvPr/>
        </p:nvSpPr>
        <p:spPr>
          <a:xfrm>
            <a:off x="152400" y="6335713"/>
            <a:ext cx="2743200" cy="585787"/>
          </a:xfrm>
          <a:prstGeom prst="rect">
            <a:avLst/>
          </a:prstGeom>
          <a:noFill/>
        </p:spPr>
        <p:txBody>
          <a:bodyPr>
            <a:spAutoFit/>
          </a:bodyPr>
          <a:lstStyle/>
          <a:p>
            <a:pPr algn="ctr" fontAlgn="auto">
              <a:spcBef>
                <a:spcPts val="0"/>
              </a:spcBef>
              <a:spcAft>
                <a:spcPts val="0"/>
              </a:spcAft>
              <a:defRPr/>
            </a:pPr>
            <a:r>
              <a:rPr lang="en-US" sz="800" b="1" dirty="0">
                <a:solidFill>
                  <a:schemeClr val="accent1">
                    <a:lumMod val="50000"/>
                  </a:schemeClr>
                </a:solidFill>
                <a:effectLst>
                  <a:outerShdw blurRad="38100" dist="38100" dir="2700000" algn="tl">
                    <a:srgbClr val="000000">
                      <a:alpha val="43137"/>
                    </a:srgbClr>
                  </a:outerShdw>
                </a:effectLst>
                <a:latin typeface="+mn-lt"/>
                <a:cs typeface="+mn-cs"/>
              </a:rPr>
              <a:t>Department for Diaspora Activities </a:t>
            </a:r>
            <a:r>
              <a:rPr lang="he-IL" sz="800" b="1" dirty="0">
                <a:solidFill>
                  <a:schemeClr val="accent1">
                    <a:lumMod val="50000"/>
                  </a:schemeClr>
                </a:solidFill>
                <a:effectLst>
                  <a:outerShdw blurRad="38100" dist="38100" dir="2700000" algn="tl">
                    <a:srgbClr val="000000">
                      <a:alpha val="43137"/>
                    </a:srgbClr>
                  </a:outerShdw>
                </a:effectLst>
                <a:latin typeface="+mn-lt"/>
                <a:cs typeface="+mn-cs"/>
              </a:rPr>
              <a:t>-</a:t>
            </a:r>
            <a:r>
              <a:rPr lang="en-US" sz="800" b="1" dirty="0">
                <a:solidFill>
                  <a:schemeClr val="accent1">
                    <a:lumMod val="50000"/>
                  </a:schemeClr>
                </a:solidFill>
                <a:effectLst>
                  <a:outerShdw blurRad="38100" dist="38100" dir="2700000" algn="tl">
                    <a:srgbClr val="000000">
                      <a:alpha val="43137"/>
                    </a:srgbClr>
                  </a:outerShdw>
                </a:effectLst>
                <a:latin typeface="+mn-lt"/>
                <a:cs typeface="+mn-cs"/>
              </a:rPr>
              <a:t>North America       </a:t>
            </a:r>
          </a:p>
          <a:p>
            <a:pPr algn="ctr" fontAlgn="auto">
              <a:spcBef>
                <a:spcPts val="0"/>
              </a:spcBef>
              <a:spcAft>
                <a:spcPts val="0"/>
              </a:spcAft>
              <a:defRPr/>
            </a:pPr>
            <a:r>
              <a:rPr lang="he-IL" sz="800" b="1" dirty="0">
                <a:solidFill>
                  <a:schemeClr val="accent1">
                    <a:lumMod val="50000"/>
                  </a:schemeClr>
                </a:solidFill>
                <a:effectLst>
                  <a:outerShdw blurRad="38100" dist="38100" dir="2700000" algn="tl">
                    <a:srgbClr val="000000">
                      <a:alpha val="43137"/>
                    </a:srgbClr>
                  </a:outerShdw>
                </a:effectLst>
                <a:latin typeface="+mn-lt"/>
                <a:cs typeface="+mn-cs"/>
              </a:rPr>
              <a:t>המחלקה לפעילות בתפוצות- צפון אמריקה</a:t>
            </a:r>
            <a:endParaRPr lang="en-US" sz="800" b="1" dirty="0">
              <a:solidFill>
                <a:schemeClr val="accent1">
                  <a:lumMod val="50000"/>
                </a:schemeClr>
              </a:solidFill>
              <a:effectLst>
                <a:outerShdw blurRad="38100" dist="38100" dir="2700000" algn="tl">
                  <a:srgbClr val="000000">
                    <a:alpha val="43137"/>
                  </a:srgbClr>
                </a:outerShdw>
              </a:effectLst>
              <a:latin typeface="+mn-lt"/>
              <a:cs typeface="+mn-cs"/>
            </a:endParaRPr>
          </a:p>
          <a:p>
            <a:pPr algn="ctr" fontAlgn="auto">
              <a:spcBef>
                <a:spcPts val="0"/>
              </a:spcBef>
              <a:spcAft>
                <a:spcPts val="0"/>
              </a:spcAft>
              <a:defRPr/>
            </a:pPr>
            <a:r>
              <a:rPr lang="en-US" sz="800" u="sng" dirty="0">
                <a:latin typeface="+mn-lt"/>
                <a:cs typeface="+mn-cs"/>
                <a:hlinkClick r:id="rId3"/>
              </a:rPr>
              <a:t>www.izionist.org/NA</a:t>
            </a:r>
            <a:endParaRPr lang="en-US" sz="800" dirty="0">
              <a:latin typeface="+mn-lt"/>
              <a:cs typeface="+mn-cs"/>
            </a:endParaRPr>
          </a:p>
          <a:p>
            <a:pPr algn="ctr" fontAlgn="auto">
              <a:spcBef>
                <a:spcPts val="0"/>
              </a:spcBef>
              <a:spcAft>
                <a:spcPts val="0"/>
              </a:spcAft>
              <a:defRPr/>
            </a:pPr>
            <a:endParaRPr lang="en-US" sz="800" dirty="0">
              <a:solidFill>
                <a:schemeClr val="accent1">
                  <a:lumMod val="50000"/>
                </a:schemeClr>
              </a:solidFill>
              <a:effectLst>
                <a:outerShdw blurRad="38100" dist="38100" dir="2700000" algn="tl">
                  <a:srgbClr val="000000">
                    <a:alpha val="43137"/>
                  </a:srgbClr>
                </a:outerShdw>
              </a:effectLst>
              <a:latin typeface="+mn-lt"/>
              <a:cs typeface="+mn-cs"/>
            </a:endParaRPr>
          </a:p>
        </p:txBody>
      </p:sp>
      <p:pic>
        <p:nvPicPr>
          <p:cNvPr id="1026" name="Picture 2" descr="wzo+herzl1.jpg"/>
          <p:cNvPicPr>
            <a:picLocks noChangeAspect="1" noChangeArrowheads="1"/>
          </p:cNvPicPr>
          <p:nvPr/>
        </p:nvPicPr>
        <p:blipFill>
          <a:blip r:embed="rId4" cstate="print"/>
          <a:srcRect/>
          <a:stretch>
            <a:fillRect/>
          </a:stretch>
        </p:blipFill>
        <p:spPr bwMode="auto">
          <a:xfrm>
            <a:off x="6629400" y="5410200"/>
            <a:ext cx="2314575" cy="1276350"/>
          </a:xfrm>
          <a:prstGeom prst="rect">
            <a:avLst/>
          </a:prstGeom>
          <a:noFill/>
          <a:ln w="9525">
            <a:noFill/>
            <a:miter lim="800000"/>
            <a:headEnd/>
            <a:tailEnd/>
          </a:ln>
        </p:spPr>
      </p:pic>
      <p:sp>
        <p:nvSpPr>
          <p:cNvPr id="5" name="TextBox 4"/>
          <p:cNvSpPr txBox="1"/>
          <p:nvPr/>
        </p:nvSpPr>
        <p:spPr>
          <a:xfrm>
            <a:off x="457200" y="2362200"/>
            <a:ext cx="8229600" cy="3139321"/>
          </a:xfrm>
          <a:prstGeom prst="rect">
            <a:avLst/>
          </a:prstGeom>
          <a:noFill/>
        </p:spPr>
        <p:txBody>
          <a:bodyPr wrap="square" rtlCol="0">
            <a:spAutoFit/>
          </a:bodyPr>
          <a:lstStyle/>
          <a:p>
            <a:pPr eaLnBrk="1" hangingPunct="1">
              <a:buFont typeface="Arial"/>
              <a:buChar char="•"/>
            </a:pPr>
            <a:r>
              <a:rPr lang="en-US" dirty="0"/>
              <a:t> Every year, a proposal to certify civil marriage and divorce as an alternative to religious marriage is raised in the Knesset</a:t>
            </a:r>
          </a:p>
          <a:p>
            <a:pPr eaLnBrk="1" hangingPunct="1">
              <a:buFont typeface="Arial"/>
              <a:buChar char="•"/>
            </a:pPr>
            <a:endParaRPr lang="en-US" dirty="0"/>
          </a:p>
          <a:p>
            <a:pPr eaLnBrk="1" hangingPunct="1">
              <a:buFont typeface="Arial"/>
              <a:buChar char="•"/>
            </a:pPr>
            <a:r>
              <a:rPr lang="en-US" dirty="0"/>
              <a:t> There is a struggle to return the social article to the Abortions Law, according to which women may abort for social reasons and not just health reasons</a:t>
            </a:r>
          </a:p>
          <a:p>
            <a:pPr eaLnBrk="1" hangingPunct="1">
              <a:buFont typeface="Arial"/>
              <a:buChar char="•"/>
            </a:pPr>
            <a:endParaRPr lang="en-US" dirty="0"/>
          </a:p>
          <a:p>
            <a:pPr eaLnBrk="1" hangingPunct="1">
              <a:buFont typeface="Arial"/>
              <a:buChar char="•"/>
            </a:pPr>
            <a:r>
              <a:rPr lang="en-US" dirty="0"/>
              <a:t> There is a struggle over the right of women to pray at the Western Wall</a:t>
            </a:r>
          </a:p>
          <a:p>
            <a:pPr eaLnBrk="1" hangingPunct="1">
              <a:buFont typeface="Arial"/>
              <a:buChar char="•"/>
            </a:pPr>
            <a:endParaRPr lang="en-US" dirty="0"/>
          </a:p>
          <a:p>
            <a:pPr eaLnBrk="1" hangingPunct="1">
              <a:buFont typeface="Arial"/>
              <a:buChar char="•"/>
            </a:pPr>
            <a:r>
              <a:rPr lang="en-US" dirty="0"/>
              <a:t>There is a struggle over the right of women to serve as Rabbis</a:t>
            </a:r>
          </a:p>
          <a:p>
            <a:pPr eaLnBrk="1" hangingPunct="1">
              <a:buFont typeface="Arial"/>
              <a:buChar char="•"/>
            </a:pPr>
            <a:endParaRPr lang="en-US" dirty="0"/>
          </a:p>
          <a:p>
            <a:pPr eaLnBrk="1" hangingPunct="1">
              <a:buFont typeface="Arial"/>
              <a:buChar char="•"/>
            </a:pPr>
            <a:r>
              <a:rPr lang="en-US" dirty="0"/>
              <a:t>There is a struggle against separate seating for men and women on buses</a:t>
            </a:r>
          </a:p>
        </p:txBody>
      </p:sp>
      <p:sp>
        <p:nvSpPr>
          <p:cNvPr id="6" name="TextBox 5"/>
          <p:cNvSpPr txBox="1"/>
          <p:nvPr/>
        </p:nvSpPr>
        <p:spPr>
          <a:xfrm>
            <a:off x="457200" y="990600"/>
            <a:ext cx="8229600" cy="1323439"/>
          </a:xfrm>
          <a:prstGeom prst="rect">
            <a:avLst/>
          </a:prstGeom>
          <a:noFill/>
        </p:spPr>
        <p:txBody>
          <a:bodyPr wrap="square" rtlCol="0">
            <a:spAutoFit/>
          </a:bodyPr>
          <a:lstStyle/>
          <a:p>
            <a:pPr algn="ctr"/>
            <a:r>
              <a:rPr lang="en-US" sz="4000" dirty="0"/>
              <a:t>Women and Religious Freedom:</a:t>
            </a:r>
          </a:p>
          <a:p>
            <a:pPr algn="ctr"/>
            <a:r>
              <a:rPr lang="en-US" sz="4000" dirty="0"/>
              <a:t>Failures</a:t>
            </a:r>
          </a:p>
        </p:txBody>
      </p:sp>
    </p:spTree>
  </p:cSld>
  <p:clrMapOvr>
    <a:masterClrMapping/>
  </p:clrMapOvr>
</p:sld>
</file>

<file path=ppt/theme/theme1.xml><?xml version="1.0" encoding="utf-8"?>
<a:theme xmlns:a="http://schemas.openxmlformats.org/drawingml/2006/main" name="Template for presentation- WZO and Hagsha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Template for presentation- WZO and Hagshama</Template>
  <TotalTime>257</TotalTime>
  <Words>2090</Words>
  <Application>Microsoft Macintosh PowerPoint</Application>
  <PresentationFormat>On-screen Show (4:3)</PresentationFormat>
  <Paragraphs>195</Paragraphs>
  <Slides>19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19</vt:i4>
      </vt:variant>
    </vt:vector>
  </HeadingPairs>
  <TitlesOfParts>
    <vt:vector size="22" baseType="lpstr">
      <vt:lpstr>Arial</vt:lpstr>
      <vt:lpstr>Calibri</vt:lpstr>
      <vt:lpstr>Template for presentation- WZO and Hagshama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Shoshanna</dc:creator>
  <cp:lastModifiedBy>Arielle Noah</cp:lastModifiedBy>
  <cp:revision>71</cp:revision>
  <dcterms:created xsi:type="dcterms:W3CDTF">2013-02-15T20:41:47Z</dcterms:created>
  <dcterms:modified xsi:type="dcterms:W3CDTF">2025-04-03T14:42:53Z</dcterms:modified>
</cp:coreProperties>
</file>